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Lst>
  <p:notesMasterIdLst>
    <p:notesMasterId r:id="rId55"/>
  </p:notesMasterIdLst>
  <p:handoutMasterIdLst>
    <p:handoutMasterId r:id="rId56"/>
  </p:handoutMasterIdLst>
  <p:sldIdLst>
    <p:sldId id="347" r:id="rId5"/>
    <p:sldId id="403" r:id="rId6"/>
    <p:sldId id="422" r:id="rId7"/>
    <p:sldId id="405" r:id="rId8"/>
    <p:sldId id="141168042" r:id="rId9"/>
    <p:sldId id="141168043" r:id="rId10"/>
    <p:sldId id="420" r:id="rId11"/>
    <p:sldId id="406" r:id="rId12"/>
    <p:sldId id="141168044" r:id="rId13"/>
    <p:sldId id="141168045" r:id="rId14"/>
    <p:sldId id="407" r:id="rId15"/>
    <p:sldId id="141168082" r:id="rId16"/>
    <p:sldId id="141168085" r:id="rId17"/>
    <p:sldId id="141168086" r:id="rId18"/>
    <p:sldId id="410" r:id="rId19"/>
    <p:sldId id="4076" r:id="rId20"/>
    <p:sldId id="411" r:id="rId21"/>
    <p:sldId id="384" r:id="rId22"/>
    <p:sldId id="4075" r:id="rId23"/>
    <p:sldId id="4176" r:id="rId24"/>
    <p:sldId id="409" r:id="rId25"/>
    <p:sldId id="4158" r:id="rId26"/>
    <p:sldId id="287" r:id="rId27"/>
    <p:sldId id="4206" r:id="rId28"/>
    <p:sldId id="141168094" r:id="rId29"/>
    <p:sldId id="4166" r:id="rId30"/>
    <p:sldId id="408" r:id="rId31"/>
    <p:sldId id="4167" r:id="rId32"/>
    <p:sldId id="4168" r:id="rId33"/>
    <p:sldId id="413" r:id="rId34"/>
    <p:sldId id="294" r:id="rId35"/>
    <p:sldId id="4169" r:id="rId36"/>
    <p:sldId id="4170" r:id="rId37"/>
    <p:sldId id="423" r:id="rId38"/>
    <p:sldId id="4171" r:id="rId39"/>
    <p:sldId id="414" r:id="rId40"/>
    <p:sldId id="4208" r:id="rId41"/>
    <p:sldId id="268" r:id="rId42"/>
    <p:sldId id="141168093" r:id="rId43"/>
    <p:sldId id="141168092" r:id="rId44"/>
    <p:sldId id="412" r:id="rId45"/>
    <p:sldId id="4162" r:id="rId46"/>
    <p:sldId id="256" r:id="rId47"/>
    <p:sldId id="415" r:id="rId48"/>
    <p:sldId id="4172" r:id="rId49"/>
    <p:sldId id="4173" r:id="rId50"/>
    <p:sldId id="280" r:id="rId51"/>
    <p:sldId id="141168031" r:id="rId52"/>
    <p:sldId id="141168033" r:id="rId53"/>
    <p:sldId id="14116804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autoAdjust="0"/>
    <p:restoredTop sz="76054" autoAdjust="0"/>
  </p:normalViewPr>
  <p:slideViewPr>
    <p:cSldViewPr snapToGrid="0">
      <p:cViewPr varScale="1">
        <p:scale>
          <a:sx n="96" d="100"/>
          <a:sy n="96" d="100"/>
        </p:scale>
        <p:origin x="18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9/24/19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9/24/19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50313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9931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29</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31</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32</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33</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ea typeface="ＭＳ Ｐゴシック" charset="-128"/>
              </a:rPr>
              <a:t>In any environment – bare metal, virtualised, cloud, containers – WAS is supported on a wide variety of operating systems and you can roll your own cloud using scripting, dev/ops tools, or a technology of your choice</a:t>
            </a:r>
          </a:p>
          <a:p>
            <a:pPr marL="171450" indent="-171450">
              <a:buFontTx/>
              <a:buChar char="-"/>
            </a:pPr>
            <a:r>
              <a:rPr lang="en-US" altLang="en-US">
                <a:ea typeface="ＭＳ Ｐゴシック" charset="-128"/>
              </a:rPr>
              <a:t>* In the IBM Bluemix cloud, liberty runs on all three compute options:</a:t>
            </a:r>
          </a:p>
          <a:p>
            <a:pPr marL="628650" lvl="1" indent="-171450">
              <a:buFontTx/>
              <a:buChar char="-"/>
            </a:pPr>
            <a:r>
              <a:rPr lang="en-US" altLang="en-US">
                <a:ea typeface="ＭＳ Ｐゴシック" charset="-128"/>
              </a:rPr>
              <a:t>in the original Bluemix environment: CloudFoundry PaaS or ‘Instant Runtimes’, liberty provides the Java runtime</a:t>
            </a:r>
          </a:p>
          <a:p>
            <a:pPr marL="628650" lvl="1" indent="-171450">
              <a:buFontTx/>
              <a:buChar char="-"/>
            </a:pPr>
            <a:r>
              <a:rPr lang="en-US" altLang="en-US">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a:ea typeface="ＭＳ Ｐゴシック" charset="-128"/>
              </a:rPr>
              <a:t>WAS can be installed and run in VMs provided by the OpenStack VM service which is currently in Beta</a:t>
            </a:r>
          </a:p>
          <a:p>
            <a:pPr marL="628650" lvl="1" indent="-171450">
              <a:buFontTx/>
              <a:buChar char="-"/>
            </a:pPr>
            <a:r>
              <a:rPr lang="en-US" altLang="en-US">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a:ea typeface="ＭＳ Ｐゴシック" charset="-128"/>
              </a:rPr>
              <a:t>more info on Bluemix compute options: https://developer.ibm.com/bluemix/2015/08/05/bluemix-instant-runtimes-containers-or-virtual-machines/</a:t>
            </a:r>
          </a:p>
          <a:p>
            <a:pPr marL="171450" indent="-171450">
              <a:buFontTx/>
              <a:buChar char="-"/>
            </a:pPr>
            <a:r>
              <a:rPr lang="en-US" altLang="en-US">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a:ea typeface="ＭＳ Ｐゴシック" charset="-128"/>
              </a:rPr>
              <a:t>* Public IaaS options are also available:</a:t>
            </a:r>
          </a:p>
          <a:p>
            <a:pPr marL="628650" lvl="1" indent="-171450">
              <a:buFontTx/>
              <a:buChar char="-"/>
            </a:pPr>
            <a:r>
              <a:rPr lang="en-US" altLang="en-US">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a:ea typeface="ＭＳ Ｐゴシック" charset="-128"/>
              </a:rPr>
              <a:t>If you choose a non-IBM PaaS you can also run Liberty there.  There is an open-source buildpack for CloudFoundry and Heroku, which forms the core of the Bluemix buildpack so is highly functional and very well tested.  That buildpack is also wrapped to provide the liberty cartridge for use in the OpenShift PaaS.</a:t>
            </a:r>
          </a:p>
          <a:p>
            <a:pPr marL="171450" indent="-171450"/>
            <a:r>
              <a:rPr lang="en-US" altLang="en-US">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37</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a:t>
            </a:r>
            <a:r>
              <a:rPr lang="en-US" dirty="0" err="1"/>
              <a:t>docker</a:t>
            </a:r>
            <a:r>
              <a:rPr lang="en-US" dirty="0"/>
              <a:t> and </a:t>
            </a:r>
            <a:r>
              <a:rPr lang="en-US" dirty="0" err="1"/>
              <a:t>docker</a:t>
            </a:r>
            <a:r>
              <a:rPr lang="en-US" dirty="0"/>
              <a:t>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38</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45</a:t>
            </a:fld>
            <a:endParaRPr lang="en-US" dirty="0"/>
          </a:p>
        </p:txBody>
      </p:sp>
    </p:spTree>
    <p:extLst>
      <p:ext uri="{BB962C8B-B14F-4D97-AF65-F5344CB8AC3E}">
        <p14:creationId xmlns:p14="http://schemas.microsoft.com/office/powerpoint/2010/main" val="212302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46</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3</a:t>
            </a:fld>
            <a:endParaRPr lang="en-US" dirty="0"/>
          </a:p>
        </p:txBody>
      </p:sp>
    </p:spTree>
    <p:extLst>
      <p:ext uri="{BB962C8B-B14F-4D97-AF65-F5344CB8AC3E}">
        <p14:creationId xmlns:p14="http://schemas.microsoft.com/office/powerpoint/2010/main" val="3786892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29C4E9-9815-2C4B-8773-F08204D37298}" type="slidenum">
              <a:rPr lang="en-US" smtClean="0"/>
              <a:t>47</a:t>
            </a:fld>
            <a:endParaRPr lang="en-US" dirty="0"/>
          </a:p>
        </p:txBody>
      </p:sp>
    </p:spTree>
    <p:extLst>
      <p:ext uri="{BB962C8B-B14F-4D97-AF65-F5344CB8AC3E}">
        <p14:creationId xmlns:p14="http://schemas.microsoft.com/office/powerpoint/2010/main" val="2748956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table, compelling reason to go.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384FA1-864F-B340-951C-482027C008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035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2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2B1A98B-CFA9-490B-94ED-931F2938F1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85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building cloud-native apps</a:t>
            </a:r>
            <a:r>
              <a:rPr lang="en-US" baseline="0" dirty="0"/>
              <a:t> and </a:t>
            </a:r>
            <a:r>
              <a:rPr lang="en-US" baseline="0" dirty="0" err="1"/>
              <a:t>microservices</a:t>
            </a:r>
            <a:r>
              <a:rPr lang="en-US" baseline="0" dirty="0"/>
              <a:t> have a choice of the edition that best suits their needs when they want to get support.</a:t>
            </a:r>
          </a:p>
          <a:p>
            <a:endParaRPr lang="en-US" baseline="0" dirty="0"/>
          </a:p>
          <a:p>
            <a:r>
              <a:rPr lang="en-US" baseline="0" dirty="0"/>
              <a:t>For Web applications or </a:t>
            </a:r>
            <a:r>
              <a:rPr lang="en-US" baseline="0" dirty="0" err="1"/>
              <a:t>microservices</a:t>
            </a:r>
            <a:r>
              <a:rPr lang="en-US" baseline="0" dirty="0"/>
              <a:t> that rely only on the Web Profile, customers can select Liberty Core.</a:t>
            </a:r>
          </a:p>
          <a:p>
            <a:r>
              <a:rPr lang="en-US" baseline="0" dirty="0"/>
              <a:t>For applications that need to integrate with existing Java EE applications, for example using JMS, customers can select Liberty Base.</a:t>
            </a:r>
          </a:p>
          <a:p>
            <a:r>
              <a:rPr lang="en-US" baseline="0" dirty="0"/>
              <a:t>For a complete end-to-end DevOps pipeline that includes integration with GitHub, Jenkins, </a:t>
            </a:r>
            <a:r>
              <a:rPr lang="en-US" baseline="0" dirty="0" err="1"/>
              <a:t>Zipkin</a:t>
            </a:r>
            <a:r>
              <a:rPr lang="en-US" baseline="0" dirty="0"/>
              <a:t>, and Kubernetes (community edition, IBM Cloud private sold separately provides supported Kubernetes) then customers can select WebSphere Liberty ND (Network Deployment)</a:t>
            </a:r>
          </a:p>
          <a:p>
            <a:endParaRPr lang="en-US" baseline="0" dirty="0"/>
          </a:p>
          <a:p>
            <a:r>
              <a:rPr lang="en-US" baseline="0" dirty="0"/>
              <a:t>NOTE: Licensing conditions apply when running a mixed environment comprising both commercial WebSphere and Open Liberty (see later slide)</a:t>
            </a:r>
          </a:p>
          <a:p>
            <a:endParaRPr lang="en-US" baseline="0" dirty="0"/>
          </a:p>
          <a:p>
            <a:r>
              <a:rPr lang="en-US" dirty="0"/>
              <a:t>1 reasons we did what we did (GP)</a:t>
            </a:r>
          </a:p>
          <a:p>
            <a:r>
              <a:rPr lang="en-US" dirty="0"/>
              <a:t>[State what we believe:] </a:t>
            </a:r>
          </a:p>
          <a:p>
            <a:r>
              <a:rPr lang="en-US" dirty="0"/>
              <a:t>"We believe that the tools you choose shouldn’t make your job harder than necessary, or obscure what’s really going on under the covers because, at the end of the day, you are the one who has to support it."</a:t>
            </a:r>
          </a:p>
          <a:p>
            <a:r>
              <a:rPr lang="en-US" dirty="0"/>
              <a:t>"We believe you should be able to focus on getting your job done without worrying about how to wire together the technology you need to do it."</a:t>
            </a:r>
          </a:p>
          <a:p>
            <a:r>
              <a:rPr lang="en-US" dirty="0"/>
              <a:t>"We understand that whatever you're building is likely to be a part of something bigger."</a:t>
            </a:r>
          </a:p>
          <a:p>
            <a:r>
              <a:rPr lang="en-US" dirty="0"/>
              <a:t>Aimed initially at addressing developers needs to get away from "</a:t>
            </a:r>
            <a:r>
              <a:rPr lang="en-US" dirty="0" err="1"/>
              <a:t>WebsFear</a:t>
            </a:r>
            <a:r>
              <a:rPr lang="en-US" dirty="0"/>
              <a:t>"</a:t>
            </a:r>
          </a:p>
          <a:p>
            <a:r>
              <a:rPr lang="en-US" dirty="0"/>
              <a:t>Admin console 'may or may not need to restart server'.</a:t>
            </a:r>
          </a:p>
          <a:p>
            <a:r>
              <a:rPr lang="en-US" dirty="0"/>
              <a:t>Even before we released it, progressed to lightweight runtime but ALWAYS </a:t>
            </a:r>
            <a:r>
              <a:rPr lang="en-US" dirty="0" err="1"/>
              <a:t>focussed</a:t>
            </a:r>
            <a:r>
              <a:rPr lang="en-US" dirty="0"/>
              <a:t> on developer-first</a:t>
            </a:r>
          </a:p>
          <a:p>
            <a:r>
              <a:rPr lang="en-US" dirty="0"/>
              <a:t>Cloud motivation for small performant runtime: we needed our own solution in IBM for efficiency in public cloud. </a:t>
            </a:r>
          </a:p>
          <a:p>
            <a:r>
              <a:rPr lang="en-US" dirty="0"/>
              <a:t>1 Things we solved that are either unique or best in class (AN)</a:t>
            </a:r>
          </a:p>
          <a:p>
            <a:endParaRPr lang="en-US" dirty="0"/>
          </a:p>
        </p:txBody>
      </p:sp>
      <p:sp>
        <p:nvSpPr>
          <p:cNvPr id="4" name="Slide Number Placeholder 3"/>
          <p:cNvSpPr>
            <a:spLocks noGrp="1"/>
          </p:cNvSpPr>
          <p:nvPr>
            <p:ph type="sldNum" sz="quarter" idx="10"/>
          </p:nvPr>
        </p:nvSpPr>
        <p:spPr/>
        <p:txBody>
          <a:bodyPr/>
          <a:lstStyle/>
          <a:p>
            <a:fld id="{449DA338-18D0-3342-BF64-9DC90F545C7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980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69FEEA58-289C-B649-8621-8494D5486ABC}"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0466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85013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99791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31596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22</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23</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1295401"/>
            <a:ext cx="10058400" cy="4724400"/>
          </a:xfrm>
          <a:prstGeom prst="rect">
            <a:avLst/>
          </a:prstGeom>
        </p:spPr>
        <p:txBody>
          <a:bodyPr lIns="91410" tIns="45706" rIns="91410" bIns="45706"/>
          <a:lstStyle>
            <a:lvl1pPr marL="152616" indent="-152616">
              <a:spcBef>
                <a:spcPts val="613"/>
              </a:spcBef>
              <a:tabLst/>
              <a:defRPr sz="1364" b="0"/>
            </a:lvl1pPr>
            <a:lvl2pPr marL="306315" indent="-159111">
              <a:buFont typeface="Arial" charset="0"/>
              <a:buChar char="•"/>
              <a:tabLst>
                <a:tab pos="146122" algn="l"/>
              </a:tabLst>
              <a:defRPr sz="1364" b="0"/>
            </a:lvl2pPr>
            <a:lvl3pPr marL="492485" indent="-153699">
              <a:tabLst/>
              <a:defRPr sz="1364" b="0">
                <a:solidFill>
                  <a:schemeClr val="tx1"/>
                </a:solidFill>
              </a:defRPr>
            </a:lvl3pPr>
            <a:lvl4pPr marL="766328" indent="-240289">
              <a:buFont typeface="Arial" charset="0"/>
              <a:buChar char="•"/>
              <a:tabLst/>
              <a:defRPr sz="1364" b="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12192000" cy="727364"/>
          </a:xfrm>
          <a:prstGeom prst="rect">
            <a:avLst/>
          </a:prstGeom>
          <a:solidFill>
            <a:srgbClr val="002060"/>
          </a:solidFill>
        </p:spPr>
        <p:txBody>
          <a:bodyPr vert="horz" lIns="91410" tIns="45706" rIns="91410" bIns="45706" rtlCol="0" anchor="ctr">
            <a:normAutofit/>
          </a:bodyPr>
          <a:lstStyle/>
          <a:p>
            <a:r>
              <a:rPr lang="en-US" dirty="0"/>
              <a:t>Click to edit Master title style</a:t>
            </a:r>
          </a:p>
        </p:txBody>
      </p:sp>
    </p:spTree>
    <p:extLst>
      <p:ext uri="{BB962C8B-B14F-4D97-AF65-F5344CB8AC3E}">
        <p14:creationId xmlns:p14="http://schemas.microsoft.com/office/powerpoint/2010/main" val="36861805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4.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charters/open-liberty-masterclas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gcharters/open-liberty-masterclass#module-5-externalizing-configuration" TargetMode="External"/><Relationship Id="rId13" Type="http://schemas.openxmlformats.org/officeDocument/2006/relationships/hyperlink" Target="https://github.com/gcharters/open-liberty-masterclass#module-9-support-licensing" TargetMode="External"/><Relationship Id="rId3" Type="http://schemas.openxmlformats.org/officeDocument/2006/relationships/hyperlink" Target="https://github.com/gcharters/open-liberty-masterclass#the-application" TargetMode="External"/><Relationship Id="rId7" Type="http://schemas.openxmlformats.org/officeDocument/2006/relationships/hyperlink" Target="https://github.com/gcharters/open-liberty-masterclass#module-4-server-configuration" TargetMode="External"/><Relationship Id="rId12" Type="http://schemas.openxmlformats.org/officeDocument/2006/relationships/hyperlink" Target="https://github.com/gcharters/open-liberty-masterclass#module-8-testing-in-containe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gcharters/open-liberty-masterclass#module-3-application-apis" TargetMode="External"/><Relationship Id="rId11" Type="http://schemas.openxmlformats.org/officeDocument/2006/relationships/hyperlink" Target="https://github.com/gcharters/open-liberty-masterclass#overriding-dev-server-configuration" TargetMode="External"/><Relationship Id="rId5" Type="http://schemas.openxmlformats.org/officeDocument/2006/relationships/hyperlink" Target="https://github.com/gcharters/open-liberty-masterclass#module-2-feature-based-build" TargetMode="External"/><Relationship Id="rId10" Type="http://schemas.openxmlformats.org/officeDocument/2006/relationships/hyperlink" Target="https://github.com/gcharters/open-liberty-masterclass#module-7-docker" TargetMode="External"/><Relationship Id="rId4" Type="http://schemas.openxmlformats.org/officeDocument/2006/relationships/hyperlink" Target="https://github.com/gcharters/open-liberty-masterclass#module-1-build" TargetMode="External"/><Relationship Id="rId9" Type="http://schemas.openxmlformats.org/officeDocument/2006/relationships/hyperlink" Target="https://github.com/gcharters/open-liberty-masterclass#module-6-integration-testing" TargetMode="External"/><Relationship Id="rId14" Type="http://schemas.openxmlformats.org/officeDocument/2006/relationships/hyperlink" Target="https://github.com/gcharters/open-liberty-masterclass#conclus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gcharters/open-liberty-masterclass#the-application" TargetMode="External"/><Relationship Id="rId13" Type="http://schemas.openxmlformats.org/officeDocument/2006/relationships/hyperlink" Target="https://github.com/gcharters/open-liberty-masterclass#module-5-externalizing-configuration" TargetMode="External"/><Relationship Id="rId18" Type="http://schemas.openxmlformats.org/officeDocument/2006/relationships/hyperlink" Target="https://github.com/gcharters/open-liberty-masterclass#conclusion" TargetMode="External"/><Relationship Id="rId3" Type="http://schemas.openxmlformats.org/officeDocument/2006/relationships/hyperlink" Target="https://github.com/gcharters/open-liberty-masterclass#open-liberty-masterclass" TargetMode="External"/><Relationship Id="rId7" Type="http://schemas.openxmlformats.org/officeDocument/2006/relationships/hyperlink" Target="https://github.com/gcharters/open-liberty-masterclass#prime-maven-and-docker-caches" TargetMode="External"/><Relationship Id="rId12" Type="http://schemas.openxmlformats.org/officeDocument/2006/relationships/hyperlink" Target="https://github.com/gcharters/open-liberty-masterclass#module-4-server-configuration" TargetMode="External"/><Relationship Id="rId17" Type="http://schemas.openxmlformats.org/officeDocument/2006/relationships/hyperlink" Target="https://github.com/gcharters/open-liberty-masterclass#module-8-support-licensing" TargetMode="External"/><Relationship Id="rId2" Type="http://schemas.openxmlformats.org/officeDocument/2006/relationships/notesSlide" Target="../notesSlides/notesSlide18.xml"/><Relationship Id="rId16" Type="http://schemas.openxmlformats.org/officeDocument/2006/relationships/hyperlink" Target="https://github.com/gcharters/open-liberty-masterclass#overriding-dev-server-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install-pre-requisites" TargetMode="External"/><Relationship Id="rId11" Type="http://schemas.openxmlformats.org/officeDocument/2006/relationships/hyperlink" Target="https://github.com/gcharters/open-liberty-masterclass#module-3-application-apis" TargetMode="External"/><Relationship Id="rId5" Type="http://schemas.openxmlformats.org/officeDocument/2006/relationships/hyperlink" Target="https://github.com/gcharters/open-liberty-masterclass#before-you-begin" TargetMode="External"/><Relationship Id="rId15" Type="http://schemas.openxmlformats.org/officeDocument/2006/relationships/hyperlink" Target="https://github.com/gcharters/open-liberty-masterclass#module-7-docker" TargetMode="External"/><Relationship Id="rId10" Type="http://schemas.openxmlformats.org/officeDocument/2006/relationships/hyperlink" Target="https://github.com/gcharters/open-liberty-masterclass#module-2-feature-based-build" TargetMode="External"/><Relationship Id="rId4" Type="http://schemas.openxmlformats.org/officeDocument/2006/relationships/hyperlink" Target="https://github.com/gcharters/open-liberty-masterclass#table-of-contents" TargetMode="External"/><Relationship Id="rId9" Type="http://schemas.openxmlformats.org/officeDocument/2006/relationships/hyperlink" Target="https://github.com/gcharters/open-liberty-masterclass#module-1-build" TargetMode="External"/><Relationship Id="rId14" Type="http://schemas.openxmlformats.org/officeDocument/2006/relationships/hyperlink" Target="https://github.com/gcharters/open-liberty-masterclass#module-6-integration-testi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claudiab@us.ibm.com" TargetMode="External"/><Relationship Id="rId2" Type="http://schemas.openxmlformats.org/officeDocument/2006/relationships/notesSlide" Target="../notesSlides/notesSlide22.xml"/><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p:txBody>
          <a:bodyPr>
            <a:normAutofit fontScale="90000"/>
          </a:bodyPr>
          <a:lstStyle/>
          <a:p>
            <a:r>
              <a:rPr lang="en-US" dirty="0">
                <a:solidFill>
                  <a:schemeClr val="bg1"/>
                </a:solidFill>
              </a:rPr>
              <a:t>Masterclass: Hands-on Liberty for Developers</a:t>
            </a:r>
          </a:p>
        </p:txBody>
      </p:sp>
      <p:sp>
        <p:nvSpPr>
          <p:cNvPr id="2" name="Subtitle 1">
            <a:extLst>
              <a:ext uri="{FF2B5EF4-FFF2-40B4-BE49-F238E27FC236}">
                <a16:creationId xmlns:a16="http://schemas.microsoft.com/office/drawing/2014/main" id="{17055F99-29D1-5845-B48C-060EE7CD0D56}"/>
              </a:ext>
            </a:extLst>
          </p:cNvPr>
          <p:cNvSpPr>
            <a:spLocks noGrp="1"/>
          </p:cNvSpPr>
          <p:nvPr>
            <p:ph type="subTitle" idx="1"/>
          </p:nvPr>
        </p:nvSpPr>
        <p:spPr>
          <a:xfrm>
            <a:off x="843847" y="5026853"/>
            <a:ext cx="8534400" cy="1284886"/>
          </a:xfrm>
        </p:spPr>
        <p:txBody>
          <a:bodyPr>
            <a:normAutofit fontScale="77500" lnSpcReduction="20000"/>
          </a:bodyPr>
          <a:lstStyle/>
          <a:p>
            <a:r>
              <a:rPr lang="en-US" dirty="0"/>
              <a:t>Graham Charters, STSM, Dev Advocacy Lead</a:t>
            </a:r>
            <a:br>
              <a:rPr lang="en-US" dirty="0"/>
            </a:br>
            <a:endParaRPr lang="en-US" dirty="0"/>
          </a:p>
          <a:p>
            <a:r>
              <a:rPr lang="en-US" dirty="0"/>
              <a:t>Alasdair Nottingham, STSM, Liberty Lead Architect</a:t>
            </a:r>
          </a:p>
        </p:txBody>
      </p:sp>
      <p:grpSp>
        <p:nvGrpSpPr>
          <p:cNvPr id="4" name="Group 3">
            <a:extLst>
              <a:ext uri="{FF2B5EF4-FFF2-40B4-BE49-F238E27FC236}">
                <a16:creationId xmlns:a16="http://schemas.microsoft.com/office/drawing/2014/main" id="{D6B5F5DF-EB1D-354F-89B1-185B19F10AAA}"/>
              </a:ext>
            </a:extLst>
          </p:cNvPr>
          <p:cNvGrpSpPr/>
          <p:nvPr/>
        </p:nvGrpSpPr>
        <p:grpSpPr>
          <a:xfrm>
            <a:off x="843847" y="6187915"/>
            <a:ext cx="1825354" cy="432773"/>
            <a:chOff x="298645" y="3803775"/>
            <a:chExt cx="1825354" cy="432773"/>
          </a:xfrm>
        </p:grpSpPr>
        <p:pic>
          <p:nvPicPr>
            <p:cNvPr id="5" name="Picture 4">
              <a:extLst>
                <a:ext uri="{FF2B5EF4-FFF2-40B4-BE49-F238E27FC236}">
                  <a16:creationId xmlns:a16="http://schemas.microsoft.com/office/drawing/2014/main" id="{B92824D8-B5C5-7A49-8584-B0D3256A90A0}"/>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6" name="TextBox 5">
              <a:extLst>
                <a:ext uri="{FF2B5EF4-FFF2-40B4-BE49-F238E27FC236}">
                  <a16:creationId xmlns:a16="http://schemas.microsoft.com/office/drawing/2014/main" id="{E34AB448-D0E3-2A40-8A11-96E3A95F6F59}"/>
                </a:ext>
              </a:extLst>
            </p:cNvPr>
            <p:cNvSpPr txBox="1"/>
            <p:nvPr/>
          </p:nvSpPr>
          <p:spPr>
            <a:xfrm>
              <a:off x="632885" y="3804195"/>
              <a:ext cx="1491114"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nottycode</a:t>
              </a:r>
              <a:endParaRPr lang="en-US" sz="1900" dirty="0">
                <a:solidFill>
                  <a:srgbClr val="4C577D"/>
                </a:solidFill>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782D4B17-DA4E-E843-B2F4-15023D598B1C}"/>
              </a:ext>
            </a:extLst>
          </p:cNvPr>
          <p:cNvGrpSpPr/>
          <p:nvPr/>
        </p:nvGrpSpPr>
        <p:grpSpPr>
          <a:xfrm>
            <a:off x="843847" y="5418337"/>
            <a:ext cx="1785278" cy="432773"/>
            <a:chOff x="298645" y="3803775"/>
            <a:chExt cx="1785278" cy="432773"/>
          </a:xfrm>
        </p:grpSpPr>
        <p:pic>
          <p:nvPicPr>
            <p:cNvPr id="8" name="Picture 7">
              <a:extLst>
                <a:ext uri="{FF2B5EF4-FFF2-40B4-BE49-F238E27FC236}">
                  <a16:creationId xmlns:a16="http://schemas.microsoft.com/office/drawing/2014/main" id="{6B6215E6-8998-FD46-9D77-519582A25F67}"/>
                </a:ext>
              </a:extLst>
            </p:cNvPr>
            <p:cNvPicPr>
              <a:picLocks noChangeAspect="1"/>
            </p:cNvPicPr>
            <p:nvPr/>
          </p:nvPicPr>
          <p:blipFill>
            <a:blip r:embed="rId3"/>
            <a:stretch>
              <a:fillRect/>
            </a:stretch>
          </p:blipFill>
          <p:spPr>
            <a:xfrm>
              <a:off x="298645" y="3803775"/>
              <a:ext cx="432773" cy="432773"/>
            </a:xfrm>
            <a:prstGeom prst="rect">
              <a:avLst/>
            </a:prstGeom>
            <a:ln>
              <a:noFill/>
            </a:ln>
          </p:spPr>
        </p:pic>
        <p:sp>
          <p:nvSpPr>
            <p:cNvPr id="9" name="TextBox 8">
              <a:extLst>
                <a:ext uri="{FF2B5EF4-FFF2-40B4-BE49-F238E27FC236}">
                  <a16:creationId xmlns:a16="http://schemas.microsoft.com/office/drawing/2014/main" id="{293ED098-4F4B-7241-B631-4A8A6BF2962D}"/>
                </a:ext>
              </a:extLst>
            </p:cNvPr>
            <p:cNvSpPr txBox="1"/>
            <p:nvPr/>
          </p:nvSpPr>
          <p:spPr>
            <a:xfrm>
              <a:off x="632885" y="3804195"/>
              <a:ext cx="1451038" cy="384721"/>
            </a:xfrm>
            <a:prstGeom prst="rect">
              <a:avLst/>
            </a:prstGeom>
            <a:noFill/>
          </p:spPr>
          <p:txBody>
            <a:bodyPr wrap="none" rtlCol="0">
              <a:spAutoFit/>
            </a:bodyPr>
            <a:lstStyle/>
            <a:p>
              <a:r>
                <a:rPr lang="en-US" sz="1900" dirty="0">
                  <a:solidFill>
                    <a:srgbClr val="4C577D"/>
                  </a:solidFill>
                  <a:latin typeface="Arial" panose="020B0604020202020204" pitchFamily="34" charset="0"/>
                  <a:cs typeface="Arial" panose="020B0604020202020204" pitchFamily="34" charset="0"/>
                </a:rPr>
                <a:t>@</a:t>
              </a:r>
              <a:r>
                <a:rPr lang="en-US" sz="1900" dirty="0" err="1">
                  <a:solidFill>
                    <a:srgbClr val="4C577D"/>
                  </a:solidFill>
                  <a:latin typeface="Arial" panose="020B0604020202020204" pitchFamily="34" charset="0"/>
                  <a:cs typeface="Arial" panose="020B0604020202020204" pitchFamily="34" charset="0"/>
                </a:rPr>
                <a:t>gcharters</a:t>
              </a:r>
              <a:endParaRPr lang="en-US" sz="1900" dirty="0">
                <a:solidFill>
                  <a:srgbClr val="4C577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556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57840-DE6C-F444-BEE0-E79021708978}"/>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754624" cy="4416551"/>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Zero migration for apps</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12,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p:txBody>
      </p:sp>
      <p:pic>
        <p:nvPicPr>
          <p:cNvPr id="5" name="Picture 4">
            <a:extLst>
              <a:ext uri="{FF2B5EF4-FFF2-40B4-BE49-F238E27FC236}">
                <a16:creationId xmlns:a16="http://schemas.microsoft.com/office/drawing/2014/main" id="{8700F783-AEFC-3F48-B0B3-9E83ACBAA2AB}"/>
              </a:ext>
            </a:extLst>
          </p:cNvPr>
          <p:cNvPicPr>
            <a:picLocks noChangeAspect="1"/>
          </p:cNvPicPr>
          <p:nvPr/>
        </p:nvPicPr>
        <p:blipFill>
          <a:blip r:embed="rId2"/>
          <a:stretch>
            <a:fillRect/>
          </a:stretch>
        </p:blipFill>
        <p:spPr>
          <a:xfrm flipH="1">
            <a:off x="7784602" y="1778508"/>
            <a:ext cx="2207871" cy="3694176"/>
          </a:xfrm>
          <a:prstGeom prst="rect">
            <a:avLst/>
          </a:prstGeom>
        </p:spPr>
      </p:pic>
    </p:spTree>
    <p:extLst>
      <p:ext uri="{BB962C8B-B14F-4D97-AF65-F5344CB8AC3E}">
        <p14:creationId xmlns:p14="http://schemas.microsoft.com/office/powerpoint/2010/main" val="70569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179" name="Group 178">
            <a:extLst>
              <a:ext uri="{FF2B5EF4-FFF2-40B4-BE49-F238E27FC236}">
                <a16:creationId xmlns:a16="http://schemas.microsoft.com/office/drawing/2014/main" id="{8CB90396-6768-9F45-A4FD-433B41DEE9E5}"/>
              </a:ext>
            </a:extLst>
          </p:cNvPr>
          <p:cNvGrpSpPr/>
          <p:nvPr/>
        </p:nvGrpSpPr>
        <p:grpSpPr>
          <a:xfrm>
            <a:off x="1439694" y="1090791"/>
            <a:ext cx="10490196" cy="5648332"/>
            <a:chOff x="1079770" y="818093"/>
            <a:chExt cx="7867647" cy="4236249"/>
          </a:xfrm>
        </p:grpSpPr>
        <p:sp>
          <p:nvSpPr>
            <p:cNvPr id="180" name="Rectangle 179">
              <a:extLst>
                <a:ext uri="{FF2B5EF4-FFF2-40B4-BE49-F238E27FC236}">
                  <a16:creationId xmlns:a16="http://schemas.microsoft.com/office/drawing/2014/main" id="{92A8883E-05FF-0D46-9BDD-F7AD0A63E18D}"/>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1" name="Round Same Side Corner Rectangle 12">
              <a:extLst>
                <a:ext uri="{FF2B5EF4-FFF2-40B4-BE49-F238E27FC236}">
                  <a16:creationId xmlns:a16="http://schemas.microsoft.com/office/drawing/2014/main" id="{B5AAAF83-3B8C-4049-BF47-CFADBADC8993}"/>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2" name="Rectangle 181">
              <a:extLst>
                <a:ext uri="{FF2B5EF4-FFF2-40B4-BE49-F238E27FC236}">
                  <a16:creationId xmlns:a16="http://schemas.microsoft.com/office/drawing/2014/main" id="{1EAFA7E8-D6B1-DB4C-8F09-69820066B0B5}"/>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83" name="Round Same Side Corner Rectangle 5">
              <a:extLst>
                <a:ext uri="{FF2B5EF4-FFF2-40B4-BE49-F238E27FC236}">
                  <a16:creationId xmlns:a16="http://schemas.microsoft.com/office/drawing/2014/main" id="{FABDC627-29D9-D041-AC71-09EC278B0299}"/>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184" name="Table 183">
            <a:extLst>
              <a:ext uri="{FF2B5EF4-FFF2-40B4-BE49-F238E27FC236}">
                <a16:creationId xmlns:a16="http://schemas.microsoft.com/office/drawing/2014/main" id="{771503AD-35B4-4B43-88C1-8E380AEC4C2D}"/>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185" name="Group 184">
            <a:extLst>
              <a:ext uri="{FF2B5EF4-FFF2-40B4-BE49-F238E27FC236}">
                <a16:creationId xmlns:a16="http://schemas.microsoft.com/office/drawing/2014/main" id="{3591BECE-4590-4F40-BAAA-0C9111073454}"/>
              </a:ext>
            </a:extLst>
          </p:cNvPr>
          <p:cNvGrpSpPr/>
          <p:nvPr/>
        </p:nvGrpSpPr>
        <p:grpSpPr>
          <a:xfrm>
            <a:off x="124081" y="1700029"/>
            <a:ext cx="1003283" cy="1627179"/>
            <a:chOff x="93060" y="1700029"/>
            <a:chExt cx="752462" cy="1627179"/>
          </a:xfrm>
        </p:grpSpPr>
        <p:sp>
          <p:nvSpPr>
            <p:cNvPr id="186" name="Rounded Rectangle 185">
              <a:extLst>
                <a:ext uri="{FF2B5EF4-FFF2-40B4-BE49-F238E27FC236}">
                  <a16:creationId xmlns:a16="http://schemas.microsoft.com/office/drawing/2014/main" id="{B77E0A6B-E7D2-4349-A100-9B941E99DBE6}"/>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187" name="Rounded Rectangle 186">
              <a:extLst>
                <a:ext uri="{FF2B5EF4-FFF2-40B4-BE49-F238E27FC236}">
                  <a16:creationId xmlns:a16="http://schemas.microsoft.com/office/drawing/2014/main" id="{A70218CF-3EF5-F84A-A62B-5895203EAF1F}"/>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188" name="Rounded Rectangle 187">
              <a:extLst>
                <a:ext uri="{FF2B5EF4-FFF2-40B4-BE49-F238E27FC236}">
                  <a16:creationId xmlns:a16="http://schemas.microsoft.com/office/drawing/2014/main" id="{F1DD4625-CAC3-BA4A-9F1E-862C6B00C33A}"/>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189" name="Rounded Rectangle 188">
              <a:extLst>
                <a:ext uri="{FF2B5EF4-FFF2-40B4-BE49-F238E27FC236}">
                  <a16:creationId xmlns:a16="http://schemas.microsoft.com/office/drawing/2014/main" id="{FA02DB68-651B-DE4A-BF2D-59B9B3FAB1EA}"/>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190" name="Group 189">
            <a:extLst>
              <a:ext uri="{FF2B5EF4-FFF2-40B4-BE49-F238E27FC236}">
                <a16:creationId xmlns:a16="http://schemas.microsoft.com/office/drawing/2014/main" id="{C1FB8C4F-E18E-3A4A-BB84-151CB9BA6A81}"/>
              </a:ext>
            </a:extLst>
          </p:cNvPr>
          <p:cNvGrpSpPr/>
          <p:nvPr/>
        </p:nvGrpSpPr>
        <p:grpSpPr>
          <a:xfrm>
            <a:off x="124081" y="3572552"/>
            <a:ext cx="999744" cy="582837"/>
            <a:chOff x="93061" y="2679414"/>
            <a:chExt cx="749808" cy="437128"/>
          </a:xfrm>
        </p:grpSpPr>
        <p:sp>
          <p:nvSpPr>
            <p:cNvPr id="191" name="Rounded Rectangle 190">
              <a:extLst>
                <a:ext uri="{FF2B5EF4-FFF2-40B4-BE49-F238E27FC236}">
                  <a16:creationId xmlns:a16="http://schemas.microsoft.com/office/drawing/2014/main" id="{D024B41C-F55F-FD41-B293-8D41C0EEFA8D}"/>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192" name="Picture 191">
              <a:extLst>
                <a:ext uri="{FF2B5EF4-FFF2-40B4-BE49-F238E27FC236}">
                  <a16:creationId xmlns:a16="http://schemas.microsoft.com/office/drawing/2014/main" id="{14FDF66C-86D5-3E4A-9FEC-202591E4D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193" name="Group 192">
            <a:extLst>
              <a:ext uri="{FF2B5EF4-FFF2-40B4-BE49-F238E27FC236}">
                <a16:creationId xmlns:a16="http://schemas.microsoft.com/office/drawing/2014/main" id="{333CE0CD-E6C7-6848-8B8E-075EEB1316F4}"/>
              </a:ext>
            </a:extLst>
          </p:cNvPr>
          <p:cNvGrpSpPr/>
          <p:nvPr/>
        </p:nvGrpSpPr>
        <p:grpSpPr>
          <a:xfrm>
            <a:off x="3473715" y="1893117"/>
            <a:ext cx="7906700" cy="5032416"/>
            <a:chOff x="2601691" y="1616814"/>
            <a:chExt cx="5930025" cy="3774312"/>
          </a:xfrm>
        </p:grpSpPr>
        <p:sp>
          <p:nvSpPr>
            <p:cNvPr id="194" name="Rounded Rectangle 193">
              <a:extLst>
                <a:ext uri="{FF2B5EF4-FFF2-40B4-BE49-F238E27FC236}">
                  <a16:creationId xmlns:a16="http://schemas.microsoft.com/office/drawing/2014/main" id="{69661AEB-5C84-0444-9DC5-8A9F4CB45D92}"/>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195" name="Rounded Rectangle 194">
              <a:extLst>
                <a:ext uri="{FF2B5EF4-FFF2-40B4-BE49-F238E27FC236}">
                  <a16:creationId xmlns:a16="http://schemas.microsoft.com/office/drawing/2014/main" id="{05EAD364-ADD9-234A-A7AB-141E78807205}"/>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196" name="Rounded Rectangle 195">
              <a:extLst>
                <a:ext uri="{FF2B5EF4-FFF2-40B4-BE49-F238E27FC236}">
                  <a16:creationId xmlns:a16="http://schemas.microsoft.com/office/drawing/2014/main" id="{02DAFBAE-C464-FE48-9C42-335D1BBCA32E}"/>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197" name="Group 196">
            <a:extLst>
              <a:ext uri="{FF2B5EF4-FFF2-40B4-BE49-F238E27FC236}">
                <a16:creationId xmlns:a16="http://schemas.microsoft.com/office/drawing/2014/main" id="{7C8584F4-17E8-2742-8A5F-5112D480F4B8}"/>
              </a:ext>
            </a:extLst>
          </p:cNvPr>
          <p:cNvGrpSpPr/>
          <p:nvPr/>
        </p:nvGrpSpPr>
        <p:grpSpPr>
          <a:xfrm>
            <a:off x="113019" y="4547499"/>
            <a:ext cx="1007315" cy="2117432"/>
            <a:chOff x="84764" y="3410624"/>
            <a:chExt cx="755486" cy="1588074"/>
          </a:xfrm>
        </p:grpSpPr>
        <p:sp>
          <p:nvSpPr>
            <p:cNvPr id="198" name="Rounded Rectangle 197">
              <a:extLst>
                <a:ext uri="{FF2B5EF4-FFF2-40B4-BE49-F238E27FC236}">
                  <a16:creationId xmlns:a16="http://schemas.microsoft.com/office/drawing/2014/main" id="{DAF07523-52D4-304B-A106-14B097DDAB75}"/>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99" name="Rounded Rectangle 198">
              <a:extLst>
                <a:ext uri="{FF2B5EF4-FFF2-40B4-BE49-F238E27FC236}">
                  <a16:creationId xmlns:a16="http://schemas.microsoft.com/office/drawing/2014/main" id="{1D258360-45D6-8941-B7E4-6745C7213473}"/>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200" name="Rounded Rectangle 199">
              <a:extLst>
                <a:ext uri="{FF2B5EF4-FFF2-40B4-BE49-F238E27FC236}">
                  <a16:creationId xmlns:a16="http://schemas.microsoft.com/office/drawing/2014/main" id="{006E2DDB-5CF7-EC47-87AB-878D1C32139F}"/>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201" name="Rounded Rectangle 200">
              <a:extLst>
                <a:ext uri="{FF2B5EF4-FFF2-40B4-BE49-F238E27FC236}">
                  <a16:creationId xmlns:a16="http://schemas.microsoft.com/office/drawing/2014/main" id="{D818E7A0-4AD7-654B-B551-6BA5C3FA00BC}"/>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202" name="Group 201">
            <a:extLst>
              <a:ext uri="{FF2B5EF4-FFF2-40B4-BE49-F238E27FC236}">
                <a16:creationId xmlns:a16="http://schemas.microsoft.com/office/drawing/2014/main" id="{35913B74-F126-9144-84CA-176ED71DD1B9}"/>
              </a:ext>
            </a:extLst>
          </p:cNvPr>
          <p:cNvGrpSpPr/>
          <p:nvPr/>
        </p:nvGrpSpPr>
        <p:grpSpPr>
          <a:xfrm>
            <a:off x="3012183" y="2313175"/>
            <a:ext cx="8692163" cy="4333460"/>
            <a:chOff x="2259137" y="1734881"/>
            <a:chExt cx="6519122" cy="3250095"/>
          </a:xfrm>
        </p:grpSpPr>
        <p:pic>
          <p:nvPicPr>
            <p:cNvPr id="203" name="Picture 202">
              <a:extLst>
                <a:ext uri="{FF2B5EF4-FFF2-40B4-BE49-F238E27FC236}">
                  <a16:creationId xmlns:a16="http://schemas.microsoft.com/office/drawing/2014/main" id="{94FD71FE-8751-4346-AC60-58B7A5A38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204" name="Picture 203">
              <a:extLst>
                <a:ext uri="{FF2B5EF4-FFF2-40B4-BE49-F238E27FC236}">
                  <a16:creationId xmlns:a16="http://schemas.microsoft.com/office/drawing/2014/main" id="{333E0EE6-18BF-C840-BA66-1CDAA15F9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205" name="Picture 204">
              <a:extLst>
                <a:ext uri="{FF2B5EF4-FFF2-40B4-BE49-F238E27FC236}">
                  <a16:creationId xmlns:a16="http://schemas.microsoft.com/office/drawing/2014/main" id="{A73AE9ED-CC8F-9A49-A6E4-89587A1CD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206" name="Picture 205">
              <a:extLst>
                <a:ext uri="{FF2B5EF4-FFF2-40B4-BE49-F238E27FC236}">
                  <a16:creationId xmlns:a16="http://schemas.microsoft.com/office/drawing/2014/main" id="{2A3AE0DA-DE26-9041-9EFC-B7C25D16F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207" name="Picture 206">
              <a:extLst>
                <a:ext uri="{FF2B5EF4-FFF2-40B4-BE49-F238E27FC236}">
                  <a16:creationId xmlns:a16="http://schemas.microsoft.com/office/drawing/2014/main" id="{D4FEB742-E984-0C46-AC75-968E64AC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208" name="Picture 207">
              <a:extLst>
                <a:ext uri="{FF2B5EF4-FFF2-40B4-BE49-F238E27FC236}">
                  <a16:creationId xmlns:a16="http://schemas.microsoft.com/office/drawing/2014/main" id="{3917C3DB-3873-9E46-BDF6-DF4CF7EAF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209" name="Picture 208">
              <a:extLst>
                <a:ext uri="{FF2B5EF4-FFF2-40B4-BE49-F238E27FC236}">
                  <a16:creationId xmlns:a16="http://schemas.microsoft.com/office/drawing/2014/main" id="{FB625E8E-EBA3-5B4B-838E-B4141F21E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210" name="Picture 209">
              <a:extLst>
                <a:ext uri="{FF2B5EF4-FFF2-40B4-BE49-F238E27FC236}">
                  <a16:creationId xmlns:a16="http://schemas.microsoft.com/office/drawing/2014/main" id="{FEEE166F-1ECA-F24A-8606-C1C1C181F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211" name="Picture 210">
              <a:extLst>
                <a:ext uri="{FF2B5EF4-FFF2-40B4-BE49-F238E27FC236}">
                  <a16:creationId xmlns:a16="http://schemas.microsoft.com/office/drawing/2014/main" id="{681349DB-3B6B-334F-80CC-C268AF23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212" name="Picture 211">
              <a:extLst>
                <a:ext uri="{FF2B5EF4-FFF2-40B4-BE49-F238E27FC236}">
                  <a16:creationId xmlns:a16="http://schemas.microsoft.com/office/drawing/2014/main" id="{87D60002-5283-9749-A7B9-A50E12B09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213" name="Picture 212">
              <a:extLst>
                <a:ext uri="{FF2B5EF4-FFF2-40B4-BE49-F238E27FC236}">
                  <a16:creationId xmlns:a16="http://schemas.microsoft.com/office/drawing/2014/main" id="{4C9ACABF-B0D9-AE4E-9AAA-D251B6D8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214" name="Picture 213">
              <a:extLst>
                <a:ext uri="{FF2B5EF4-FFF2-40B4-BE49-F238E27FC236}">
                  <a16:creationId xmlns:a16="http://schemas.microsoft.com/office/drawing/2014/main" id="{B2517764-6F91-434F-ABF5-83F3E871C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215" name="Picture 214">
              <a:extLst>
                <a:ext uri="{FF2B5EF4-FFF2-40B4-BE49-F238E27FC236}">
                  <a16:creationId xmlns:a16="http://schemas.microsoft.com/office/drawing/2014/main" id="{7FF38849-EBFE-8740-916A-EFF9566F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216" name="Picture 215">
              <a:extLst>
                <a:ext uri="{FF2B5EF4-FFF2-40B4-BE49-F238E27FC236}">
                  <a16:creationId xmlns:a16="http://schemas.microsoft.com/office/drawing/2014/main" id="{82AFBDB8-76E8-9C41-B00B-BFB320AB4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217" name="Picture 216">
              <a:extLst>
                <a:ext uri="{FF2B5EF4-FFF2-40B4-BE49-F238E27FC236}">
                  <a16:creationId xmlns:a16="http://schemas.microsoft.com/office/drawing/2014/main" id="{159029CC-A386-3348-B8A7-8561768EB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218" name="Picture 217">
              <a:extLst>
                <a:ext uri="{FF2B5EF4-FFF2-40B4-BE49-F238E27FC236}">
                  <a16:creationId xmlns:a16="http://schemas.microsoft.com/office/drawing/2014/main" id="{920D34E5-2CD6-C548-8B78-9A29CA779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219" name="Picture 218">
              <a:extLst>
                <a:ext uri="{FF2B5EF4-FFF2-40B4-BE49-F238E27FC236}">
                  <a16:creationId xmlns:a16="http://schemas.microsoft.com/office/drawing/2014/main" id="{74162C48-095A-334D-9377-D3937D632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220" name="Picture 219">
              <a:extLst>
                <a:ext uri="{FF2B5EF4-FFF2-40B4-BE49-F238E27FC236}">
                  <a16:creationId xmlns:a16="http://schemas.microsoft.com/office/drawing/2014/main" id="{F24A1BD7-E204-4F44-8FF8-8C82D6626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221" name="Picture 220">
              <a:extLst>
                <a:ext uri="{FF2B5EF4-FFF2-40B4-BE49-F238E27FC236}">
                  <a16:creationId xmlns:a16="http://schemas.microsoft.com/office/drawing/2014/main" id="{7CCB22AB-7C6A-BB47-8AF2-80228F82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222" name="Picture 221">
              <a:extLst>
                <a:ext uri="{FF2B5EF4-FFF2-40B4-BE49-F238E27FC236}">
                  <a16:creationId xmlns:a16="http://schemas.microsoft.com/office/drawing/2014/main" id="{3BD63A5B-1DF4-DD41-971B-4E995AFBB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223" name="Picture 222">
              <a:extLst>
                <a:ext uri="{FF2B5EF4-FFF2-40B4-BE49-F238E27FC236}">
                  <a16:creationId xmlns:a16="http://schemas.microsoft.com/office/drawing/2014/main" id="{1218D4DE-EC55-7843-8602-4D14FFFF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224" name="Picture 223">
              <a:extLst>
                <a:ext uri="{FF2B5EF4-FFF2-40B4-BE49-F238E27FC236}">
                  <a16:creationId xmlns:a16="http://schemas.microsoft.com/office/drawing/2014/main" id="{7F0CC1EB-A9E4-B848-8A51-531A18907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225" name="Picture 224">
              <a:extLst>
                <a:ext uri="{FF2B5EF4-FFF2-40B4-BE49-F238E27FC236}">
                  <a16:creationId xmlns:a16="http://schemas.microsoft.com/office/drawing/2014/main" id="{93B2FC41-598F-9941-A136-CFF710497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226" name="Picture 225">
              <a:extLst>
                <a:ext uri="{FF2B5EF4-FFF2-40B4-BE49-F238E27FC236}">
                  <a16:creationId xmlns:a16="http://schemas.microsoft.com/office/drawing/2014/main" id="{06BF9467-1FE0-224C-B40A-AD9AD63AE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227" name="Picture 226">
              <a:extLst>
                <a:ext uri="{FF2B5EF4-FFF2-40B4-BE49-F238E27FC236}">
                  <a16:creationId xmlns:a16="http://schemas.microsoft.com/office/drawing/2014/main" id="{C94416CC-C2A8-1F4D-9F29-FE879C2A6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228" name="Picture 227">
              <a:extLst>
                <a:ext uri="{FF2B5EF4-FFF2-40B4-BE49-F238E27FC236}">
                  <a16:creationId xmlns:a16="http://schemas.microsoft.com/office/drawing/2014/main" id="{D325C582-2972-1B41-9A1F-BD5E420E2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229" name="Picture 228">
              <a:extLst>
                <a:ext uri="{FF2B5EF4-FFF2-40B4-BE49-F238E27FC236}">
                  <a16:creationId xmlns:a16="http://schemas.microsoft.com/office/drawing/2014/main" id="{FF360031-376A-2343-B99A-1F5FDDDAE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230" name="Picture 229">
              <a:extLst>
                <a:ext uri="{FF2B5EF4-FFF2-40B4-BE49-F238E27FC236}">
                  <a16:creationId xmlns:a16="http://schemas.microsoft.com/office/drawing/2014/main" id="{DFFFA916-8C11-E449-B49C-47B45D73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231" name="Picture 230">
              <a:extLst>
                <a:ext uri="{FF2B5EF4-FFF2-40B4-BE49-F238E27FC236}">
                  <a16:creationId xmlns:a16="http://schemas.microsoft.com/office/drawing/2014/main" id="{AE9D75AB-DC02-F84F-A7DB-420468E0B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232" name="Picture 231">
              <a:extLst>
                <a:ext uri="{FF2B5EF4-FFF2-40B4-BE49-F238E27FC236}">
                  <a16:creationId xmlns:a16="http://schemas.microsoft.com/office/drawing/2014/main" id="{E1D5F7F9-E281-9341-BBF8-D24E872F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233" name="Picture 232">
              <a:extLst>
                <a:ext uri="{FF2B5EF4-FFF2-40B4-BE49-F238E27FC236}">
                  <a16:creationId xmlns:a16="http://schemas.microsoft.com/office/drawing/2014/main" id="{17526EFB-D326-8149-90AF-33A28D44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234" name="Picture 233">
              <a:extLst>
                <a:ext uri="{FF2B5EF4-FFF2-40B4-BE49-F238E27FC236}">
                  <a16:creationId xmlns:a16="http://schemas.microsoft.com/office/drawing/2014/main" id="{C86D06A7-0E96-7F40-ADC1-3D10725C4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235" name="Picture 234">
              <a:extLst>
                <a:ext uri="{FF2B5EF4-FFF2-40B4-BE49-F238E27FC236}">
                  <a16:creationId xmlns:a16="http://schemas.microsoft.com/office/drawing/2014/main" id="{E71FD1F2-9A78-9B4E-A6AB-F60D0C6F1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236" name="Picture 235">
              <a:extLst>
                <a:ext uri="{FF2B5EF4-FFF2-40B4-BE49-F238E27FC236}">
                  <a16:creationId xmlns:a16="http://schemas.microsoft.com/office/drawing/2014/main" id="{B6A72CE9-F61A-7D4A-B557-B027BE4E8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237" name="Picture 236">
              <a:extLst>
                <a:ext uri="{FF2B5EF4-FFF2-40B4-BE49-F238E27FC236}">
                  <a16:creationId xmlns:a16="http://schemas.microsoft.com/office/drawing/2014/main" id="{48B4C88E-A8EF-EE4D-A43A-3B206B0D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238" name="Picture 237">
              <a:extLst>
                <a:ext uri="{FF2B5EF4-FFF2-40B4-BE49-F238E27FC236}">
                  <a16:creationId xmlns:a16="http://schemas.microsoft.com/office/drawing/2014/main" id="{F56BD5FA-4303-A042-93B1-7DC4BC77C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239" name="Picture 238">
              <a:extLst>
                <a:ext uri="{FF2B5EF4-FFF2-40B4-BE49-F238E27FC236}">
                  <a16:creationId xmlns:a16="http://schemas.microsoft.com/office/drawing/2014/main" id="{5817FE98-4D59-304B-9293-FF008079D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240" name="Picture 239">
              <a:extLst>
                <a:ext uri="{FF2B5EF4-FFF2-40B4-BE49-F238E27FC236}">
                  <a16:creationId xmlns:a16="http://schemas.microsoft.com/office/drawing/2014/main" id="{E8B3C9D8-8DA1-9544-8614-380395CAF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241" name="Picture 240">
              <a:extLst>
                <a:ext uri="{FF2B5EF4-FFF2-40B4-BE49-F238E27FC236}">
                  <a16:creationId xmlns:a16="http://schemas.microsoft.com/office/drawing/2014/main" id="{7C2035E9-F6B3-234A-9ABD-86FFCF58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242" name="Picture 241">
              <a:extLst>
                <a:ext uri="{FF2B5EF4-FFF2-40B4-BE49-F238E27FC236}">
                  <a16:creationId xmlns:a16="http://schemas.microsoft.com/office/drawing/2014/main" id="{264AF4DC-AD9C-6B4A-AB48-F105AC350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243" name="Picture 242">
              <a:extLst>
                <a:ext uri="{FF2B5EF4-FFF2-40B4-BE49-F238E27FC236}">
                  <a16:creationId xmlns:a16="http://schemas.microsoft.com/office/drawing/2014/main" id="{D6300658-9FFF-834F-AF05-796E9EC01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244" name="Picture 243">
              <a:extLst>
                <a:ext uri="{FF2B5EF4-FFF2-40B4-BE49-F238E27FC236}">
                  <a16:creationId xmlns:a16="http://schemas.microsoft.com/office/drawing/2014/main" id="{7E823A00-D220-7B47-AB21-789CC2807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245" name="Picture 244">
              <a:extLst>
                <a:ext uri="{FF2B5EF4-FFF2-40B4-BE49-F238E27FC236}">
                  <a16:creationId xmlns:a16="http://schemas.microsoft.com/office/drawing/2014/main" id="{34EE6728-8148-6045-8EB3-16037F33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246" name="Picture 245">
              <a:extLst>
                <a:ext uri="{FF2B5EF4-FFF2-40B4-BE49-F238E27FC236}">
                  <a16:creationId xmlns:a16="http://schemas.microsoft.com/office/drawing/2014/main" id="{45551D9E-916D-7F4A-B5D8-7EA9C6AB1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247" name="Picture 246">
              <a:extLst>
                <a:ext uri="{FF2B5EF4-FFF2-40B4-BE49-F238E27FC236}">
                  <a16:creationId xmlns:a16="http://schemas.microsoft.com/office/drawing/2014/main" id="{80BA7D98-1D73-0A4E-B5C5-519FBE8A6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248" name="Picture 247">
              <a:extLst>
                <a:ext uri="{FF2B5EF4-FFF2-40B4-BE49-F238E27FC236}">
                  <a16:creationId xmlns:a16="http://schemas.microsoft.com/office/drawing/2014/main" id="{6B465213-AEC9-9341-A45C-B22C08C00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249" name="Picture 248">
              <a:extLst>
                <a:ext uri="{FF2B5EF4-FFF2-40B4-BE49-F238E27FC236}">
                  <a16:creationId xmlns:a16="http://schemas.microsoft.com/office/drawing/2014/main" id="{03D568FF-90D3-E84A-B1A2-3E5DB6592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250" name="Picture 249">
              <a:extLst>
                <a:ext uri="{FF2B5EF4-FFF2-40B4-BE49-F238E27FC236}">
                  <a16:creationId xmlns:a16="http://schemas.microsoft.com/office/drawing/2014/main" id="{FD498770-9866-A54F-9083-01022A453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Tree>
    <p:extLst>
      <p:ext uri="{BB962C8B-B14F-4D97-AF65-F5344CB8AC3E}">
        <p14:creationId xmlns:p14="http://schemas.microsoft.com/office/powerpoint/2010/main" val="99711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81" name="Group 80">
            <a:extLst>
              <a:ext uri="{FF2B5EF4-FFF2-40B4-BE49-F238E27FC236}">
                <a16:creationId xmlns:a16="http://schemas.microsoft.com/office/drawing/2014/main" id="{F2A1B363-CE0A-CB41-AB29-8BDF143DC377}"/>
              </a:ext>
            </a:extLst>
          </p:cNvPr>
          <p:cNvGrpSpPr/>
          <p:nvPr/>
        </p:nvGrpSpPr>
        <p:grpSpPr>
          <a:xfrm>
            <a:off x="1439694" y="1090791"/>
            <a:ext cx="10490196" cy="5648332"/>
            <a:chOff x="1079770" y="818093"/>
            <a:chExt cx="7867647" cy="4236249"/>
          </a:xfrm>
        </p:grpSpPr>
        <p:sp>
          <p:nvSpPr>
            <p:cNvPr id="82" name="Rectangle 81">
              <a:extLst>
                <a:ext uri="{FF2B5EF4-FFF2-40B4-BE49-F238E27FC236}">
                  <a16:creationId xmlns:a16="http://schemas.microsoft.com/office/drawing/2014/main" id="{EE4AC5A6-0D60-F248-8FB0-2E8C0A19F35B}"/>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3" name="Round Same Side Corner Rectangle 12">
              <a:extLst>
                <a:ext uri="{FF2B5EF4-FFF2-40B4-BE49-F238E27FC236}">
                  <a16:creationId xmlns:a16="http://schemas.microsoft.com/office/drawing/2014/main" id="{B6692086-9C3C-274B-A811-668194EE7671}"/>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11283ADB-5FFA-374E-94E7-394CBCDBF4D6}"/>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5" name="Round Same Side Corner Rectangle 5">
              <a:extLst>
                <a:ext uri="{FF2B5EF4-FFF2-40B4-BE49-F238E27FC236}">
                  <a16:creationId xmlns:a16="http://schemas.microsoft.com/office/drawing/2014/main" id="{23509532-EBEF-8146-A36E-11A2FD5607DC}"/>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86" name="Table 85">
            <a:extLst>
              <a:ext uri="{FF2B5EF4-FFF2-40B4-BE49-F238E27FC236}">
                <a16:creationId xmlns:a16="http://schemas.microsoft.com/office/drawing/2014/main" id="{E637E907-22FD-0347-A1D0-E75015DB2A5E}"/>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87" name="Group 86">
            <a:extLst>
              <a:ext uri="{FF2B5EF4-FFF2-40B4-BE49-F238E27FC236}">
                <a16:creationId xmlns:a16="http://schemas.microsoft.com/office/drawing/2014/main" id="{0F35551B-5AE5-5F4D-8353-8BA778466353}"/>
              </a:ext>
            </a:extLst>
          </p:cNvPr>
          <p:cNvGrpSpPr/>
          <p:nvPr/>
        </p:nvGrpSpPr>
        <p:grpSpPr>
          <a:xfrm>
            <a:off x="124081" y="1700029"/>
            <a:ext cx="1003283" cy="1627179"/>
            <a:chOff x="93060" y="1700029"/>
            <a:chExt cx="752462" cy="1627179"/>
          </a:xfrm>
        </p:grpSpPr>
        <p:sp>
          <p:nvSpPr>
            <p:cNvPr id="88" name="Rounded Rectangle 87">
              <a:extLst>
                <a:ext uri="{FF2B5EF4-FFF2-40B4-BE49-F238E27FC236}">
                  <a16:creationId xmlns:a16="http://schemas.microsoft.com/office/drawing/2014/main" id="{95F548C0-E363-FD45-ADBE-B95BB945722F}"/>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89" name="Rounded Rectangle 88">
              <a:extLst>
                <a:ext uri="{FF2B5EF4-FFF2-40B4-BE49-F238E27FC236}">
                  <a16:creationId xmlns:a16="http://schemas.microsoft.com/office/drawing/2014/main" id="{A10AA050-5748-6848-BCF9-4F2DA8363624}"/>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90" name="Rounded Rectangle 89">
              <a:extLst>
                <a:ext uri="{FF2B5EF4-FFF2-40B4-BE49-F238E27FC236}">
                  <a16:creationId xmlns:a16="http://schemas.microsoft.com/office/drawing/2014/main" id="{06B1FDB8-A641-6D48-A99E-B03C20DF2A65}"/>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91" name="Rounded Rectangle 90">
              <a:extLst>
                <a:ext uri="{FF2B5EF4-FFF2-40B4-BE49-F238E27FC236}">
                  <a16:creationId xmlns:a16="http://schemas.microsoft.com/office/drawing/2014/main" id="{1C6B01B1-E86A-5843-B78C-4931586A76C8}"/>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92" name="Group 91">
            <a:extLst>
              <a:ext uri="{FF2B5EF4-FFF2-40B4-BE49-F238E27FC236}">
                <a16:creationId xmlns:a16="http://schemas.microsoft.com/office/drawing/2014/main" id="{4B4B5723-127D-3F41-B979-7C09BD2F303A}"/>
              </a:ext>
            </a:extLst>
          </p:cNvPr>
          <p:cNvGrpSpPr/>
          <p:nvPr/>
        </p:nvGrpSpPr>
        <p:grpSpPr>
          <a:xfrm>
            <a:off x="124081" y="3572552"/>
            <a:ext cx="999744" cy="582837"/>
            <a:chOff x="93061" y="2679414"/>
            <a:chExt cx="749808" cy="437128"/>
          </a:xfrm>
        </p:grpSpPr>
        <p:sp>
          <p:nvSpPr>
            <p:cNvPr id="93" name="Rounded Rectangle 92">
              <a:extLst>
                <a:ext uri="{FF2B5EF4-FFF2-40B4-BE49-F238E27FC236}">
                  <a16:creationId xmlns:a16="http://schemas.microsoft.com/office/drawing/2014/main" id="{57F4C64F-6CBF-0D49-AAE8-779663BBB13E}"/>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94" name="Picture 93">
              <a:extLst>
                <a:ext uri="{FF2B5EF4-FFF2-40B4-BE49-F238E27FC236}">
                  <a16:creationId xmlns:a16="http://schemas.microsoft.com/office/drawing/2014/main" id="{0B429B17-49C8-9040-8F90-7B3E905F1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95" name="Group 94">
            <a:extLst>
              <a:ext uri="{FF2B5EF4-FFF2-40B4-BE49-F238E27FC236}">
                <a16:creationId xmlns:a16="http://schemas.microsoft.com/office/drawing/2014/main" id="{CFBE0B1F-294F-C247-8118-8EF931BED5B5}"/>
              </a:ext>
            </a:extLst>
          </p:cNvPr>
          <p:cNvGrpSpPr/>
          <p:nvPr/>
        </p:nvGrpSpPr>
        <p:grpSpPr>
          <a:xfrm>
            <a:off x="3473715" y="1893117"/>
            <a:ext cx="7906700" cy="5032416"/>
            <a:chOff x="2601691" y="1616814"/>
            <a:chExt cx="5930025" cy="3774312"/>
          </a:xfrm>
        </p:grpSpPr>
        <p:sp>
          <p:nvSpPr>
            <p:cNvPr id="96" name="Rounded Rectangle 95">
              <a:extLst>
                <a:ext uri="{FF2B5EF4-FFF2-40B4-BE49-F238E27FC236}">
                  <a16:creationId xmlns:a16="http://schemas.microsoft.com/office/drawing/2014/main" id="{C059E754-291B-3A4C-AC1B-17798BE7F8E1}"/>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97" name="Rounded Rectangle 96">
              <a:extLst>
                <a:ext uri="{FF2B5EF4-FFF2-40B4-BE49-F238E27FC236}">
                  <a16:creationId xmlns:a16="http://schemas.microsoft.com/office/drawing/2014/main" id="{9E702D8F-461E-3A46-A1BC-4309AA7A6778}"/>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98" name="Rounded Rectangle 97">
              <a:extLst>
                <a:ext uri="{FF2B5EF4-FFF2-40B4-BE49-F238E27FC236}">
                  <a16:creationId xmlns:a16="http://schemas.microsoft.com/office/drawing/2014/main" id="{8D958A86-D844-0948-A611-42A219403843}"/>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6773E929-D97F-F24B-BBD5-A8E27B974DE1}"/>
              </a:ext>
            </a:extLst>
          </p:cNvPr>
          <p:cNvGrpSpPr/>
          <p:nvPr/>
        </p:nvGrpSpPr>
        <p:grpSpPr>
          <a:xfrm>
            <a:off x="113019" y="4547499"/>
            <a:ext cx="1007315" cy="2117432"/>
            <a:chOff x="84764" y="3410624"/>
            <a:chExt cx="755486" cy="1588074"/>
          </a:xfrm>
        </p:grpSpPr>
        <p:sp>
          <p:nvSpPr>
            <p:cNvPr id="100" name="Rounded Rectangle 99">
              <a:extLst>
                <a:ext uri="{FF2B5EF4-FFF2-40B4-BE49-F238E27FC236}">
                  <a16:creationId xmlns:a16="http://schemas.microsoft.com/office/drawing/2014/main" id="{261ABDA2-5200-1743-8272-B367BA84EA8C}"/>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01" name="Rounded Rectangle 100">
              <a:extLst>
                <a:ext uri="{FF2B5EF4-FFF2-40B4-BE49-F238E27FC236}">
                  <a16:creationId xmlns:a16="http://schemas.microsoft.com/office/drawing/2014/main" id="{9AB99037-FAC1-BC43-B8C4-4E3258B9B620}"/>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102" name="Rounded Rectangle 101">
              <a:extLst>
                <a:ext uri="{FF2B5EF4-FFF2-40B4-BE49-F238E27FC236}">
                  <a16:creationId xmlns:a16="http://schemas.microsoft.com/office/drawing/2014/main" id="{02DBF6D8-F0E0-B149-A65A-F25F2445D96A}"/>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103" name="Rounded Rectangle 102">
              <a:extLst>
                <a:ext uri="{FF2B5EF4-FFF2-40B4-BE49-F238E27FC236}">
                  <a16:creationId xmlns:a16="http://schemas.microsoft.com/office/drawing/2014/main" id="{DE67FDC7-D630-AC48-A529-0614DBA9D1A4}"/>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104" name="Group 103">
            <a:extLst>
              <a:ext uri="{FF2B5EF4-FFF2-40B4-BE49-F238E27FC236}">
                <a16:creationId xmlns:a16="http://schemas.microsoft.com/office/drawing/2014/main" id="{691E9F2C-281E-F148-AA4E-0627FA3DCB70}"/>
              </a:ext>
            </a:extLst>
          </p:cNvPr>
          <p:cNvGrpSpPr/>
          <p:nvPr/>
        </p:nvGrpSpPr>
        <p:grpSpPr>
          <a:xfrm>
            <a:off x="3012183" y="2313175"/>
            <a:ext cx="8692163" cy="4333460"/>
            <a:chOff x="2259137" y="1734881"/>
            <a:chExt cx="6519122" cy="3250095"/>
          </a:xfrm>
        </p:grpSpPr>
        <p:pic>
          <p:nvPicPr>
            <p:cNvPr id="105" name="Picture 104">
              <a:extLst>
                <a:ext uri="{FF2B5EF4-FFF2-40B4-BE49-F238E27FC236}">
                  <a16:creationId xmlns:a16="http://schemas.microsoft.com/office/drawing/2014/main" id="{E82321EE-1509-8A48-8206-64D396D13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106" name="Picture 105">
              <a:extLst>
                <a:ext uri="{FF2B5EF4-FFF2-40B4-BE49-F238E27FC236}">
                  <a16:creationId xmlns:a16="http://schemas.microsoft.com/office/drawing/2014/main" id="{3ABE186D-4D33-E64D-889D-BFE11EEE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107" name="Picture 106">
              <a:extLst>
                <a:ext uri="{FF2B5EF4-FFF2-40B4-BE49-F238E27FC236}">
                  <a16:creationId xmlns:a16="http://schemas.microsoft.com/office/drawing/2014/main" id="{94862BCE-2AF2-CC46-810F-F62CD08E7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108" name="Picture 107">
              <a:extLst>
                <a:ext uri="{FF2B5EF4-FFF2-40B4-BE49-F238E27FC236}">
                  <a16:creationId xmlns:a16="http://schemas.microsoft.com/office/drawing/2014/main" id="{6AF600DC-BC2A-254F-9DAE-068344B99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109" name="Picture 108">
              <a:extLst>
                <a:ext uri="{FF2B5EF4-FFF2-40B4-BE49-F238E27FC236}">
                  <a16:creationId xmlns:a16="http://schemas.microsoft.com/office/drawing/2014/main" id="{AE3804D0-AC39-3E40-BB1B-D81E10B56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110" name="Picture 109">
              <a:extLst>
                <a:ext uri="{FF2B5EF4-FFF2-40B4-BE49-F238E27FC236}">
                  <a16:creationId xmlns:a16="http://schemas.microsoft.com/office/drawing/2014/main" id="{4FD9EE1D-D779-CB40-A824-42584AC4D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111" name="Picture 110">
              <a:extLst>
                <a:ext uri="{FF2B5EF4-FFF2-40B4-BE49-F238E27FC236}">
                  <a16:creationId xmlns:a16="http://schemas.microsoft.com/office/drawing/2014/main" id="{A39D03F4-896E-3740-9F05-C25162BFD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112" name="Picture 111">
              <a:extLst>
                <a:ext uri="{FF2B5EF4-FFF2-40B4-BE49-F238E27FC236}">
                  <a16:creationId xmlns:a16="http://schemas.microsoft.com/office/drawing/2014/main" id="{F1AB1711-2719-E04C-9B17-6F831EFE4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113" name="Picture 112">
              <a:extLst>
                <a:ext uri="{FF2B5EF4-FFF2-40B4-BE49-F238E27FC236}">
                  <a16:creationId xmlns:a16="http://schemas.microsoft.com/office/drawing/2014/main" id="{3990C751-3499-CF46-A3B3-95205551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114" name="Picture 113">
              <a:extLst>
                <a:ext uri="{FF2B5EF4-FFF2-40B4-BE49-F238E27FC236}">
                  <a16:creationId xmlns:a16="http://schemas.microsoft.com/office/drawing/2014/main" id="{4836C4CA-D179-2041-A25D-B0DF9D24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115" name="Picture 114">
              <a:extLst>
                <a:ext uri="{FF2B5EF4-FFF2-40B4-BE49-F238E27FC236}">
                  <a16:creationId xmlns:a16="http://schemas.microsoft.com/office/drawing/2014/main" id="{8E53D2FB-430C-3C4E-8E19-3C4D469B4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116" name="Picture 115">
              <a:extLst>
                <a:ext uri="{FF2B5EF4-FFF2-40B4-BE49-F238E27FC236}">
                  <a16:creationId xmlns:a16="http://schemas.microsoft.com/office/drawing/2014/main" id="{F0FCB0A0-2BA0-A443-A8F9-A1714C5DA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117" name="Picture 116">
              <a:extLst>
                <a:ext uri="{FF2B5EF4-FFF2-40B4-BE49-F238E27FC236}">
                  <a16:creationId xmlns:a16="http://schemas.microsoft.com/office/drawing/2014/main" id="{A1EE123F-28C6-BC49-BCDE-A146501B9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118" name="Picture 117">
              <a:extLst>
                <a:ext uri="{FF2B5EF4-FFF2-40B4-BE49-F238E27FC236}">
                  <a16:creationId xmlns:a16="http://schemas.microsoft.com/office/drawing/2014/main" id="{EAB1A0BD-96C9-764E-9A50-3F311987A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119" name="Picture 118">
              <a:extLst>
                <a:ext uri="{FF2B5EF4-FFF2-40B4-BE49-F238E27FC236}">
                  <a16:creationId xmlns:a16="http://schemas.microsoft.com/office/drawing/2014/main" id="{CF29C8AA-235F-6246-AA59-67B07A630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120" name="Picture 119">
              <a:extLst>
                <a:ext uri="{FF2B5EF4-FFF2-40B4-BE49-F238E27FC236}">
                  <a16:creationId xmlns:a16="http://schemas.microsoft.com/office/drawing/2014/main" id="{4ECA56D0-BA6B-2443-AD99-38288D50C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121" name="Picture 120">
              <a:extLst>
                <a:ext uri="{FF2B5EF4-FFF2-40B4-BE49-F238E27FC236}">
                  <a16:creationId xmlns:a16="http://schemas.microsoft.com/office/drawing/2014/main" id="{187B41E5-F37A-F247-8852-FA483F11D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122" name="Picture 121">
              <a:extLst>
                <a:ext uri="{FF2B5EF4-FFF2-40B4-BE49-F238E27FC236}">
                  <a16:creationId xmlns:a16="http://schemas.microsoft.com/office/drawing/2014/main" id="{A5E5AF0D-6CC3-0D41-B912-D1D8FFB6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123" name="Picture 122">
              <a:extLst>
                <a:ext uri="{FF2B5EF4-FFF2-40B4-BE49-F238E27FC236}">
                  <a16:creationId xmlns:a16="http://schemas.microsoft.com/office/drawing/2014/main" id="{ADCBA56D-3E8E-F844-865C-25253E3AF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124" name="Picture 123">
              <a:extLst>
                <a:ext uri="{FF2B5EF4-FFF2-40B4-BE49-F238E27FC236}">
                  <a16:creationId xmlns:a16="http://schemas.microsoft.com/office/drawing/2014/main" id="{B0CBA6F7-3FC7-CE4E-9F59-036F3167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125" name="Picture 124">
              <a:extLst>
                <a:ext uri="{FF2B5EF4-FFF2-40B4-BE49-F238E27FC236}">
                  <a16:creationId xmlns:a16="http://schemas.microsoft.com/office/drawing/2014/main" id="{C35612DB-2D6F-0540-A4ED-7E57327F6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126" name="Picture 125">
              <a:extLst>
                <a:ext uri="{FF2B5EF4-FFF2-40B4-BE49-F238E27FC236}">
                  <a16:creationId xmlns:a16="http://schemas.microsoft.com/office/drawing/2014/main" id="{388DBCE1-145D-8043-8684-66ABB3F07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127" name="Picture 126">
              <a:extLst>
                <a:ext uri="{FF2B5EF4-FFF2-40B4-BE49-F238E27FC236}">
                  <a16:creationId xmlns:a16="http://schemas.microsoft.com/office/drawing/2014/main" id="{46902974-CC2E-7E48-8B35-767219715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128" name="Picture 127">
              <a:extLst>
                <a:ext uri="{FF2B5EF4-FFF2-40B4-BE49-F238E27FC236}">
                  <a16:creationId xmlns:a16="http://schemas.microsoft.com/office/drawing/2014/main" id="{E2FF862D-31D8-3E45-88FE-F95D6DC23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129" name="Picture 128">
              <a:extLst>
                <a:ext uri="{FF2B5EF4-FFF2-40B4-BE49-F238E27FC236}">
                  <a16:creationId xmlns:a16="http://schemas.microsoft.com/office/drawing/2014/main" id="{AFA8A651-771C-654A-8ED4-06634C703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130" name="Picture 129">
              <a:extLst>
                <a:ext uri="{FF2B5EF4-FFF2-40B4-BE49-F238E27FC236}">
                  <a16:creationId xmlns:a16="http://schemas.microsoft.com/office/drawing/2014/main" id="{1E5BD19E-6EBA-014C-B4A9-CCD31F16D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131" name="Picture 130">
              <a:extLst>
                <a:ext uri="{FF2B5EF4-FFF2-40B4-BE49-F238E27FC236}">
                  <a16:creationId xmlns:a16="http://schemas.microsoft.com/office/drawing/2014/main" id="{7D66C33E-0CCD-5B43-AA2F-5F4508FB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132" name="Picture 131">
              <a:extLst>
                <a:ext uri="{FF2B5EF4-FFF2-40B4-BE49-F238E27FC236}">
                  <a16:creationId xmlns:a16="http://schemas.microsoft.com/office/drawing/2014/main" id="{DF294568-BDA7-074D-9AE7-0FA09FCFB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133" name="Picture 132">
              <a:extLst>
                <a:ext uri="{FF2B5EF4-FFF2-40B4-BE49-F238E27FC236}">
                  <a16:creationId xmlns:a16="http://schemas.microsoft.com/office/drawing/2014/main" id="{7A4ED344-DD2F-F24A-AA17-7BA60204E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134" name="Picture 133">
              <a:extLst>
                <a:ext uri="{FF2B5EF4-FFF2-40B4-BE49-F238E27FC236}">
                  <a16:creationId xmlns:a16="http://schemas.microsoft.com/office/drawing/2014/main" id="{8996491C-9E0E-EE4B-92CB-E18269868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135" name="Picture 134">
              <a:extLst>
                <a:ext uri="{FF2B5EF4-FFF2-40B4-BE49-F238E27FC236}">
                  <a16:creationId xmlns:a16="http://schemas.microsoft.com/office/drawing/2014/main" id="{481F416F-3977-7F4B-AA39-5084148F8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136" name="Picture 135">
              <a:extLst>
                <a:ext uri="{FF2B5EF4-FFF2-40B4-BE49-F238E27FC236}">
                  <a16:creationId xmlns:a16="http://schemas.microsoft.com/office/drawing/2014/main" id="{902D63AF-37B0-3842-92EA-472BA289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137" name="Picture 136">
              <a:extLst>
                <a:ext uri="{FF2B5EF4-FFF2-40B4-BE49-F238E27FC236}">
                  <a16:creationId xmlns:a16="http://schemas.microsoft.com/office/drawing/2014/main" id="{14503E19-C773-374F-BE3D-D47DE51D7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138" name="Picture 137">
              <a:extLst>
                <a:ext uri="{FF2B5EF4-FFF2-40B4-BE49-F238E27FC236}">
                  <a16:creationId xmlns:a16="http://schemas.microsoft.com/office/drawing/2014/main" id="{4F5EFEF7-AAB7-EB40-8522-06AF1A418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139" name="Picture 138">
              <a:extLst>
                <a:ext uri="{FF2B5EF4-FFF2-40B4-BE49-F238E27FC236}">
                  <a16:creationId xmlns:a16="http://schemas.microsoft.com/office/drawing/2014/main" id="{460EC590-3D3A-A843-A9F6-9098CC390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40" name="Picture 139">
              <a:extLst>
                <a:ext uri="{FF2B5EF4-FFF2-40B4-BE49-F238E27FC236}">
                  <a16:creationId xmlns:a16="http://schemas.microsoft.com/office/drawing/2014/main" id="{24A2D1D4-616C-154E-93F9-D3700029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41" name="Picture 140">
              <a:extLst>
                <a:ext uri="{FF2B5EF4-FFF2-40B4-BE49-F238E27FC236}">
                  <a16:creationId xmlns:a16="http://schemas.microsoft.com/office/drawing/2014/main" id="{E2E967CF-5CC4-4044-84C8-71785CED4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42" name="Picture 141">
              <a:extLst>
                <a:ext uri="{FF2B5EF4-FFF2-40B4-BE49-F238E27FC236}">
                  <a16:creationId xmlns:a16="http://schemas.microsoft.com/office/drawing/2014/main" id="{33F0C8CE-6B42-EB46-B25C-AA12B89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43" name="Picture 142">
              <a:extLst>
                <a:ext uri="{FF2B5EF4-FFF2-40B4-BE49-F238E27FC236}">
                  <a16:creationId xmlns:a16="http://schemas.microsoft.com/office/drawing/2014/main" id="{5CE859B0-77E1-B140-A84C-6CB156E9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44" name="Picture 143">
              <a:extLst>
                <a:ext uri="{FF2B5EF4-FFF2-40B4-BE49-F238E27FC236}">
                  <a16:creationId xmlns:a16="http://schemas.microsoft.com/office/drawing/2014/main" id="{E1287ED0-7163-CA42-AE1D-E93508118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45" name="Picture 144">
              <a:extLst>
                <a:ext uri="{FF2B5EF4-FFF2-40B4-BE49-F238E27FC236}">
                  <a16:creationId xmlns:a16="http://schemas.microsoft.com/office/drawing/2014/main" id="{AF65E060-CF82-1640-A79B-110AB453D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46" name="Picture 145">
              <a:extLst>
                <a:ext uri="{FF2B5EF4-FFF2-40B4-BE49-F238E27FC236}">
                  <a16:creationId xmlns:a16="http://schemas.microsoft.com/office/drawing/2014/main" id="{37A0E326-6E2B-8D4B-AEBF-47CB64FEA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47" name="Picture 146">
              <a:extLst>
                <a:ext uri="{FF2B5EF4-FFF2-40B4-BE49-F238E27FC236}">
                  <a16:creationId xmlns:a16="http://schemas.microsoft.com/office/drawing/2014/main" id="{FD99F113-58FF-F94D-BBAF-E4744215F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48" name="Picture 147">
              <a:extLst>
                <a:ext uri="{FF2B5EF4-FFF2-40B4-BE49-F238E27FC236}">
                  <a16:creationId xmlns:a16="http://schemas.microsoft.com/office/drawing/2014/main" id="{0CDD5053-B5F7-7E44-A7CA-C50925589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49" name="Picture 148">
              <a:extLst>
                <a:ext uri="{FF2B5EF4-FFF2-40B4-BE49-F238E27FC236}">
                  <a16:creationId xmlns:a16="http://schemas.microsoft.com/office/drawing/2014/main" id="{6B78DD17-0BDE-2C40-BA90-4BF92A3FB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50" name="Picture 149">
              <a:extLst>
                <a:ext uri="{FF2B5EF4-FFF2-40B4-BE49-F238E27FC236}">
                  <a16:creationId xmlns:a16="http://schemas.microsoft.com/office/drawing/2014/main" id="{50BFBCDC-60B2-3C4E-9289-F7E0905C3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51" name="Picture 150">
              <a:extLst>
                <a:ext uri="{FF2B5EF4-FFF2-40B4-BE49-F238E27FC236}">
                  <a16:creationId xmlns:a16="http://schemas.microsoft.com/office/drawing/2014/main" id="{2187550F-4095-B447-9EA6-9F2D44D9F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52" name="Picture 151">
              <a:extLst>
                <a:ext uri="{FF2B5EF4-FFF2-40B4-BE49-F238E27FC236}">
                  <a16:creationId xmlns:a16="http://schemas.microsoft.com/office/drawing/2014/main" id="{3EBF41F9-B03C-764D-87AA-C1AAACE6B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
        <p:nvSpPr>
          <p:cNvPr id="153" name="Rounded Rectangular Callout 152">
            <a:extLst>
              <a:ext uri="{FF2B5EF4-FFF2-40B4-BE49-F238E27FC236}">
                <a16:creationId xmlns:a16="http://schemas.microsoft.com/office/drawing/2014/main" id="{D8F87DDA-07F4-8943-93F5-07506855E3C5}"/>
              </a:ext>
            </a:extLst>
          </p:cNvPr>
          <p:cNvSpPr/>
          <p:nvPr/>
        </p:nvSpPr>
        <p:spPr>
          <a:xfrm>
            <a:off x="4934404" y="3018179"/>
            <a:ext cx="6995485" cy="2220707"/>
          </a:xfrm>
          <a:prstGeom prst="wedgeRoundRectCallout">
            <a:avLst>
              <a:gd name="adj1" fmla="val -57404"/>
              <a:gd name="adj2" fmla="val 54215"/>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4" name="Table 153">
            <a:extLst>
              <a:ext uri="{FF2B5EF4-FFF2-40B4-BE49-F238E27FC236}">
                <a16:creationId xmlns:a16="http://schemas.microsoft.com/office/drawing/2014/main" id="{8F969325-EB77-964B-8DBE-004395216732}"/>
              </a:ext>
            </a:extLst>
          </p:cNvPr>
          <p:cNvGraphicFramePr>
            <a:graphicFrameLocks noGrp="1"/>
          </p:cNvGraphicFramePr>
          <p:nvPr/>
        </p:nvGraphicFramePr>
        <p:xfrm>
          <a:off x="5147043" y="3131472"/>
          <a:ext cx="6656227" cy="1950720"/>
        </p:xfrm>
        <a:graphic>
          <a:graphicData uri="http://schemas.openxmlformats.org/drawingml/2006/table">
            <a:tbl>
              <a:tblPr firstRow="1" bandRow="1"/>
              <a:tblGrid>
                <a:gridCol w="1744824">
                  <a:extLst>
                    <a:ext uri="{9D8B030D-6E8A-4147-A177-3AD203B41FA5}">
                      <a16:colId xmlns:a16="http://schemas.microsoft.com/office/drawing/2014/main" val="20000"/>
                    </a:ext>
                  </a:extLst>
                </a:gridCol>
                <a:gridCol w="1533949">
                  <a:extLst>
                    <a:ext uri="{9D8B030D-6E8A-4147-A177-3AD203B41FA5}">
                      <a16:colId xmlns:a16="http://schemas.microsoft.com/office/drawing/2014/main" val="211009356"/>
                    </a:ext>
                  </a:extLst>
                </a:gridCol>
                <a:gridCol w="1869651">
                  <a:extLst>
                    <a:ext uri="{9D8B030D-6E8A-4147-A177-3AD203B41FA5}">
                      <a16:colId xmlns:a16="http://schemas.microsoft.com/office/drawing/2014/main" val="3896800395"/>
                    </a:ext>
                  </a:extLst>
                </a:gridCol>
                <a:gridCol w="1507803">
                  <a:extLst>
                    <a:ext uri="{9D8B030D-6E8A-4147-A177-3AD203B41FA5}">
                      <a16:colId xmlns:a16="http://schemas.microsoft.com/office/drawing/2014/main" val="1925059664"/>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beanValidation-2.0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jaxrsClient-2.1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jsf-2.3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jdbc-4.2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jsp-2.3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ejbLite-3.2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jndi-1.0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el-3.0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jpa-2.2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servlet-4.0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4"/>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ssl-1.0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5"/>
                  </a:ext>
                </a:extLst>
              </a:tr>
            </a:tbl>
          </a:graphicData>
        </a:graphic>
      </p:graphicFrame>
      <p:sp>
        <p:nvSpPr>
          <p:cNvPr id="155" name="Rounded Rectangular Callout 154">
            <a:extLst>
              <a:ext uri="{FF2B5EF4-FFF2-40B4-BE49-F238E27FC236}">
                <a16:creationId xmlns:a16="http://schemas.microsoft.com/office/drawing/2014/main" id="{D2C9E9F0-2ECA-E643-A007-7608303E9810}"/>
              </a:ext>
            </a:extLst>
          </p:cNvPr>
          <p:cNvSpPr/>
          <p:nvPr/>
        </p:nvSpPr>
        <p:spPr>
          <a:xfrm>
            <a:off x="4939327" y="927437"/>
            <a:ext cx="6997808" cy="1966988"/>
          </a:xfrm>
          <a:prstGeom prst="wedgeRoundRectCallout">
            <a:avLst>
              <a:gd name="adj1" fmla="val -73713"/>
              <a:gd name="adj2" fmla="val 54359"/>
              <a:gd name="adj3" fmla="val 16667"/>
            </a:avLst>
          </a:prstGeom>
          <a:solidFill>
            <a:srgbClr val="7CC7FF">
              <a:lumMod val="60000"/>
              <a:lumOff val="4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6" name="Table 155">
            <a:extLst>
              <a:ext uri="{FF2B5EF4-FFF2-40B4-BE49-F238E27FC236}">
                <a16:creationId xmlns:a16="http://schemas.microsoft.com/office/drawing/2014/main" id="{D6291929-C473-FE48-B7F3-819C72E71D4E}"/>
              </a:ext>
            </a:extLst>
          </p:cNvPr>
          <p:cNvGraphicFramePr>
            <a:graphicFrameLocks noGrp="1"/>
          </p:cNvGraphicFramePr>
          <p:nvPr/>
        </p:nvGraphicFramePr>
        <p:xfrm>
          <a:off x="5156463" y="1111407"/>
          <a:ext cx="6654052" cy="1625600"/>
        </p:xfrm>
        <a:graphic>
          <a:graphicData uri="http://schemas.openxmlformats.org/drawingml/2006/table">
            <a:tbl>
              <a:tblPr firstRow="1" bandRow="1"/>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appClientSupport-1.0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appSecurityClient-1.0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batch-1.0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concurrent-1.0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jca-1.7</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webProfile-8.0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javaMail-1.6</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wmqJmsClient-2.0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B0DDFF"/>
                    </a:solidFill>
                  </a:tcPr>
                </a:tc>
                <a:extLst>
                  <a:ext uri="{0D108BD9-81ED-4DB2-BD59-A6C34878D82A}">
                    <a16:rowId xmlns:a16="http://schemas.microsoft.com/office/drawing/2014/main" val="10004"/>
                  </a:ext>
                </a:extLst>
              </a:tr>
            </a:tbl>
          </a:graphicData>
        </a:graphic>
      </p:graphicFrame>
      <p:sp>
        <p:nvSpPr>
          <p:cNvPr id="157" name="Rounded Rectangular Callout 156">
            <a:extLst>
              <a:ext uri="{FF2B5EF4-FFF2-40B4-BE49-F238E27FC236}">
                <a16:creationId xmlns:a16="http://schemas.microsoft.com/office/drawing/2014/main" id="{714E58A8-281E-D845-9237-C23EC867BB85}"/>
              </a:ext>
            </a:extLst>
          </p:cNvPr>
          <p:cNvSpPr/>
          <p:nvPr/>
        </p:nvSpPr>
        <p:spPr>
          <a:xfrm>
            <a:off x="4934405" y="5361701"/>
            <a:ext cx="6643073" cy="1367169"/>
          </a:xfrm>
          <a:prstGeom prst="wedgeRoundRectCallout">
            <a:avLst>
              <a:gd name="adj1" fmla="val -74568"/>
              <a:gd name="adj2" fmla="val 36606"/>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8" name="Table 157">
            <a:extLst>
              <a:ext uri="{FF2B5EF4-FFF2-40B4-BE49-F238E27FC236}">
                <a16:creationId xmlns:a16="http://schemas.microsoft.com/office/drawing/2014/main" id="{E1AB152E-46F9-B745-B57E-5D65ACE7F28E}"/>
              </a:ext>
            </a:extLst>
          </p:cNvPr>
          <p:cNvGraphicFramePr>
            <a:graphicFrameLocks noGrp="1"/>
          </p:cNvGraphicFramePr>
          <p:nvPr/>
        </p:nvGraphicFramePr>
        <p:xfrm>
          <a:off x="5089789" y="5512905"/>
          <a:ext cx="6253866" cy="1048275"/>
        </p:xfrm>
        <a:graphic>
          <a:graphicData uri="http://schemas.openxmlformats.org/drawingml/2006/table">
            <a:tbl>
              <a:tblPr firstRow="1" bandRow="1"/>
              <a:tblGrid>
                <a:gridCol w="1010060">
                  <a:extLst>
                    <a:ext uri="{9D8B030D-6E8A-4147-A177-3AD203B41FA5}">
                      <a16:colId xmlns:a16="http://schemas.microsoft.com/office/drawing/2014/main" val="20000"/>
                    </a:ext>
                  </a:extLst>
                </a:gridCol>
                <a:gridCol w="1979408">
                  <a:extLst>
                    <a:ext uri="{9D8B030D-6E8A-4147-A177-3AD203B41FA5}">
                      <a16:colId xmlns:a16="http://schemas.microsoft.com/office/drawing/2014/main" val="20001"/>
                    </a:ext>
                  </a:extLst>
                </a:gridCol>
                <a:gridCol w="1520413">
                  <a:extLst>
                    <a:ext uri="{9D8B030D-6E8A-4147-A177-3AD203B41FA5}">
                      <a16:colId xmlns:a16="http://schemas.microsoft.com/office/drawing/2014/main" val="20002"/>
                    </a:ext>
                  </a:extLst>
                </a:gridCol>
                <a:gridCol w="1743985">
                  <a:extLst>
                    <a:ext uri="{9D8B030D-6E8A-4147-A177-3AD203B41FA5}">
                      <a16:colId xmlns:a16="http://schemas.microsoft.com/office/drawing/2014/main" val="1339686181"/>
                    </a:ext>
                  </a:extLst>
                </a:gridCol>
              </a:tblGrid>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mpMetrics-2.0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mpOpenTracing-1.3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extLst>
                  <a:ext uri="{0D108BD9-81ED-4DB2-BD59-A6C34878D82A}">
                    <a16:rowId xmlns:a16="http://schemas.microsoft.com/office/drawing/2014/main" val="10000"/>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mpConfig-1.3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mpRestClient-1.3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1"/>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mpFaultTolerance-2.0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mpOpenAPI-1.1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mpHealth-2.0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0252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121"/>
            <a:ext cx="10972800" cy="1143000"/>
          </a:xfrm>
        </p:spPr>
        <p:txBody>
          <a:bodyPr/>
          <a:lstStyle/>
          <a:p>
            <a:r>
              <a:rPr lang="en-US" dirty="0"/>
              <a:t>Periodic Table of Liberty (19.0.0.8)</a:t>
            </a:r>
          </a:p>
        </p:txBody>
      </p:sp>
      <p:grpSp>
        <p:nvGrpSpPr>
          <p:cNvPr id="81" name="Group 80">
            <a:extLst>
              <a:ext uri="{FF2B5EF4-FFF2-40B4-BE49-F238E27FC236}">
                <a16:creationId xmlns:a16="http://schemas.microsoft.com/office/drawing/2014/main" id="{442E5EBA-A33F-C74B-9155-2948E93284E7}"/>
              </a:ext>
            </a:extLst>
          </p:cNvPr>
          <p:cNvGrpSpPr/>
          <p:nvPr/>
        </p:nvGrpSpPr>
        <p:grpSpPr>
          <a:xfrm>
            <a:off x="1439694" y="1090791"/>
            <a:ext cx="10490196" cy="5648332"/>
            <a:chOff x="1079770" y="818093"/>
            <a:chExt cx="7867647" cy="4236249"/>
          </a:xfrm>
        </p:grpSpPr>
        <p:sp>
          <p:nvSpPr>
            <p:cNvPr id="82" name="Rectangle 81">
              <a:extLst>
                <a:ext uri="{FF2B5EF4-FFF2-40B4-BE49-F238E27FC236}">
                  <a16:creationId xmlns:a16="http://schemas.microsoft.com/office/drawing/2014/main" id="{C7387783-9070-2148-8544-3A05EA94679A}"/>
                </a:ext>
              </a:extLst>
            </p:cNvPr>
            <p:cNvSpPr/>
            <p:nvPr/>
          </p:nvSpPr>
          <p:spPr>
            <a:xfrm>
              <a:off x="1079770" y="1702196"/>
              <a:ext cx="7867647" cy="1106307"/>
            </a:xfrm>
            <a:prstGeom prst="rect">
              <a:avLst/>
            </a:prstGeom>
            <a:solidFill>
              <a:srgbClr val="7CC7FF">
                <a:lumMod val="60000"/>
                <a:lumOff val="4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3" name="Round Same Side Corner Rectangle 12">
              <a:extLst>
                <a:ext uri="{FF2B5EF4-FFF2-40B4-BE49-F238E27FC236}">
                  <a16:creationId xmlns:a16="http://schemas.microsoft.com/office/drawing/2014/main" id="{6997C133-E0B6-D646-9C81-DD48A0923A32}"/>
                </a:ext>
              </a:extLst>
            </p:cNvPr>
            <p:cNvSpPr/>
            <p:nvPr/>
          </p:nvSpPr>
          <p:spPr>
            <a:xfrm flipV="1">
              <a:off x="1079770" y="2590701"/>
              <a:ext cx="7867647" cy="2463641"/>
            </a:xfrm>
            <a:prstGeom prst="round2SameRect">
              <a:avLst>
                <a:gd name="adj1" fmla="val 2359"/>
                <a:gd name="adj2" fmla="val 0"/>
              </a:avLst>
            </a:prstGeom>
            <a:solidFill>
              <a:srgbClr val="7CC7FF">
                <a:lumMod val="20000"/>
                <a:lumOff val="8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69FFF0F6-BCEC-244C-80A8-31B9C41196A1}"/>
                </a:ext>
              </a:extLst>
            </p:cNvPr>
            <p:cNvSpPr/>
            <p:nvPr/>
          </p:nvSpPr>
          <p:spPr>
            <a:xfrm>
              <a:off x="1079770" y="1265033"/>
              <a:ext cx="7867647" cy="438026"/>
            </a:xfrm>
            <a:prstGeom prst="rect">
              <a:avLst/>
            </a:prstGeom>
            <a:solidFill>
              <a:srgbClr val="7CC7FF">
                <a:lumMod val="75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85" name="Round Same Side Corner Rectangle 5">
              <a:extLst>
                <a:ext uri="{FF2B5EF4-FFF2-40B4-BE49-F238E27FC236}">
                  <a16:creationId xmlns:a16="http://schemas.microsoft.com/office/drawing/2014/main" id="{4F09CCFA-ACBA-BD42-8595-BA8CCAA2E288}"/>
                </a:ext>
              </a:extLst>
            </p:cNvPr>
            <p:cNvSpPr/>
            <p:nvPr/>
          </p:nvSpPr>
          <p:spPr>
            <a:xfrm>
              <a:off x="1079770" y="818093"/>
              <a:ext cx="7867647" cy="446769"/>
            </a:xfrm>
            <a:prstGeom prst="round2SameRect">
              <a:avLst/>
            </a:prstGeom>
            <a:solidFill>
              <a:srgbClr val="7CC7FF">
                <a:lumMod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pSp>
      <p:graphicFrame>
        <p:nvGraphicFramePr>
          <p:cNvPr id="86" name="Table 85">
            <a:extLst>
              <a:ext uri="{FF2B5EF4-FFF2-40B4-BE49-F238E27FC236}">
                <a16:creationId xmlns:a16="http://schemas.microsoft.com/office/drawing/2014/main" id="{D3789919-8585-4C4E-8524-BFC77A049447}"/>
              </a:ext>
            </a:extLst>
          </p:cNvPr>
          <p:cNvGraphicFramePr>
            <a:graphicFrameLocks noGrp="1"/>
          </p:cNvGraphicFramePr>
          <p:nvPr/>
        </p:nvGraphicFramePr>
        <p:xfrm>
          <a:off x="1584757" y="1104337"/>
          <a:ext cx="10218514" cy="5594376"/>
        </p:xfrm>
        <a:graphic>
          <a:graphicData uri="http://schemas.openxmlformats.org/drawingml/2006/table">
            <a:tbl>
              <a:tblPr firstRow="1" bandRow="1"/>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batchSMFLogging-1.0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zosLocalAdapters-1.0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zosRequestLogging-1.0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zosWlm-1.0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zosSecurity-1.0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50000"/>
                      </a:srgbClr>
                    </a:solidFill>
                  </a:tcPr>
                </a:tc>
                <a:extLst>
                  <a:ext uri="{0D108BD9-81ED-4DB2-BD59-A6C34878D82A}">
                    <a16:rowId xmlns:a16="http://schemas.microsoft.com/office/drawing/2014/main" val="1000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solidFill>
                          <a:schemeClr val="bg1"/>
                        </a:solidFill>
                      </a:endParaRP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healthAnalyzer-1.0</a:t>
                      </a:r>
                    </a:p>
                  </a:txBody>
                  <a:tcPr marL="121920" marR="121920" marT="60960" marB="60960">
                    <a:lnL>
                      <a:noFill/>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scalingController-1.0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clusterMember-1.0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dynamicRouting-1.0</a:t>
                      </a:r>
                    </a:p>
                  </a:txBody>
                  <a:tcPr marL="121920" marR="121920" marT="60960" marB="60960">
                    <a:lnL>
                      <a:noFill/>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healthManager-1.0</a:t>
                      </a:r>
                    </a:p>
                  </a:txBody>
                  <a:tcPr marL="121920" marR="121920" marT="60960" marB="60960">
                    <a:lnL>
                      <a:noFill/>
                    </a:lnL>
                    <a:lnR>
                      <a:noFill/>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solidFill>
                            <a:schemeClr val="bg1"/>
                          </a:solidFill>
                        </a:rPr>
                        <a:t>scalingMember-1.0</a:t>
                      </a:r>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7CC7FF">
                        <a:lumMod val="75000"/>
                      </a:srgbClr>
                    </a:solidFill>
                  </a:tcPr>
                </a:tc>
                <a:extLst>
                  <a:ext uri="{0D108BD9-81ED-4DB2-BD59-A6C34878D82A}">
                    <a16:rowId xmlns:a16="http://schemas.microsoft.com/office/drawing/2014/main" val="1000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batchManagement-1.0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sipServlet-1.0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5AAAFA">
                        <a:lumMod val="40000"/>
                        <a:lumOff val="6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constrainedDelegation-1.0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8"/>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FFFF99"/>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federatedRepository-1.0</a:t>
                      </a:r>
                    </a:p>
                  </a:txBody>
                  <a:tcPr marL="121920" marR="121920" marT="60960" marB="60960">
                    <a:lnL w="28575" cap="flat" cmpd="sng" algn="ctr">
                      <a:solidFill>
                        <a:sysClr val="windowText" lastClr="000000"/>
                      </a:solidFill>
                      <a:prstDash val="dash"/>
                      <a:round/>
                      <a:headEnd type="none" w="med" len="med"/>
                      <a:tailEnd type="none" w="med" len="med"/>
                    </a:lnL>
                    <a:lnR>
                      <a:noFill/>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L>
                      <a:noFill/>
                    </a:lnL>
                    <a:lnR w="12700" cap="flat" cmpd="sng" algn="ctr">
                      <a:noFill/>
                      <a:prstDash val="lgDash"/>
                      <a:round/>
                      <a:headEnd type="none" w="med" len="med"/>
                      <a:tailEnd type="none" w="med" len="med"/>
                    </a:lnR>
                    <a:lnT w="12700" cap="flat" cmpd="sng" algn="ctr">
                      <a:noFill/>
                      <a:prstDash val="dot"/>
                      <a:round/>
                      <a:headEnd type="none" w="med" len="med"/>
                      <a:tailEnd type="none" w="med" len="med"/>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09"/>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oauth-2.0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0"/>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ysClr val="windowText" lastClr="000000"/>
                      </a:solidFill>
                      <a:prstDash val="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jwtSso-1.0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w="28575" cap="flat" cmpd="sng" algn="ctr">
                      <a:solidFill>
                        <a:sysClr val="windowText" lastClr="000000"/>
                      </a:solidFill>
                      <a:prstDash val="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openid-2.0</a:t>
                      </a:r>
                    </a:p>
                  </a:txBody>
                  <a:tcPr marL="121920" marR="121920" marT="60960" marB="60960">
                    <a:lnL>
                      <a:noFill/>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1"/>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1F2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w="28575" cap="flat" cmpd="sng" algn="ctr">
                      <a:solidFill>
                        <a:sysClr val="windowText" lastClr="000000"/>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openidConnectClient-1.0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2"/>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solid"/>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L>
                      <a:noFill/>
                    </a:lnL>
                    <a:lnR w="28575" cap="flat" cmpd="sng" algn="ctr">
                      <a:solidFill>
                        <a:sysClr val="windowText" lastClr="000000"/>
                      </a:solidFill>
                      <a:prstDash val="dash"/>
                      <a:round/>
                      <a:headEnd type="none" w="med" len="med"/>
                      <a:tailEnd type="none" w="med" len="med"/>
                    </a:lnR>
                    <a:lnT w="12700" cap="flat" cmpd="sng" algn="ctr">
                      <a:noFill/>
                      <a:prstDash val="lgDash"/>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openidConnectServer-1.0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3"/>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samlWeb-2.0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4"/>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scim-1.0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5"/>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socialLogin-1.0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6"/>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spnego-1.0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7"/>
                  </a:ext>
                </a:extLst>
              </a:tr>
              <a:tr h="294712">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ysClr val="windowText" lastClr="000000"/>
                      </a:solidFill>
                      <a:prstDash val="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ysClr val="windowText" lastClr="000000"/>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100" dirty="0"/>
                    </a:p>
                  </a:txBody>
                  <a:tcPr marL="121920" marR="121920" marT="60960" marB="60960">
                    <a:lnL>
                      <a:noFill/>
                    </a:lnL>
                    <a:lnR w="28575" cap="flat" cmpd="sng" algn="ctr">
                      <a:solidFill>
                        <a:sysClr val="windowText" lastClr="000000"/>
                      </a:solidFill>
                      <a:prstDash val="dash"/>
                      <a:round/>
                      <a:headEnd type="none" w="med" len="med"/>
                      <a:tailEnd type="none" w="med" len="med"/>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100" dirty="0"/>
                        <a:t>transportSecurity-1.0</a:t>
                      </a:r>
                    </a:p>
                  </a:txBody>
                  <a:tcPr marL="121920" marR="121920" marT="60960" marB="60960">
                    <a:lnL w="28575" cap="flat" cmpd="sng" algn="ctr">
                      <a:solidFill>
                        <a:sysClr val="windowText" lastClr="000000"/>
                      </a:solidFill>
                      <a:prstDash val="dash"/>
                      <a:round/>
                      <a:headEnd type="none" w="med" len="med"/>
                      <a:tailEnd type="none" w="med" len="med"/>
                    </a:lnL>
                    <a:lnR w="12700" cap="flat" cmpd="sng" algn="ctr">
                      <a:noFill/>
                      <a:prstDash val="lgDash"/>
                      <a:round/>
                      <a:headEnd type="none" w="med" len="med"/>
                      <a:tailEnd type="none" w="med" len="med"/>
                    </a:lnR>
                    <a:lnT>
                      <a:noFill/>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extLst>
                  <a:ext uri="{0D108BD9-81ED-4DB2-BD59-A6C34878D82A}">
                    <a16:rowId xmlns:a16="http://schemas.microsoft.com/office/drawing/2014/main" val="10018"/>
                  </a:ext>
                </a:extLst>
              </a:tr>
            </a:tbl>
          </a:graphicData>
        </a:graphic>
      </p:graphicFrame>
      <p:grpSp>
        <p:nvGrpSpPr>
          <p:cNvPr id="87" name="Group 86">
            <a:extLst>
              <a:ext uri="{FF2B5EF4-FFF2-40B4-BE49-F238E27FC236}">
                <a16:creationId xmlns:a16="http://schemas.microsoft.com/office/drawing/2014/main" id="{CBA38894-3E0B-784D-B619-790CAFC13F95}"/>
              </a:ext>
            </a:extLst>
          </p:cNvPr>
          <p:cNvGrpSpPr/>
          <p:nvPr/>
        </p:nvGrpSpPr>
        <p:grpSpPr>
          <a:xfrm>
            <a:off x="124081" y="1700029"/>
            <a:ext cx="1003283" cy="1627179"/>
            <a:chOff x="93060" y="1700029"/>
            <a:chExt cx="752462" cy="1627179"/>
          </a:xfrm>
        </p:grpSpPr>
        <p:sp>
          <p:nvSpPr>
            <p:cNvPr id="88" name="Rounded Rectangle 87">
              <a:extLst>
                <a:ext uri="{FF2B5EF4-FFF2-40B4-BE49-F238E27FC236}">
                  <a16:creationId xmlns:a16="http://schemas.microsoft.com/office/drawing/2014/main" id="{CC3E54AA-E2C1-FC47-8581-AAB31CB09AC9}"/>
                </a:ext>
              </a:extLst>
            </p:cNvPr>
            <p:cNvSpPr/>
            <p:nvPr/>
          </p:nvSpPr>
          <p:spPr>
            <a:xfrm>
              <a:off x="95714" y="1700029"/>
              <a:ext cx="749808" cy="310896"/>
            </a:xfrm>
            <a:prstGeom prst="roundRect">
              <a:avLst/>
            </a:prstGeom>
            <a:solidFill>
              <a:srgbClr val="7CC7FF">
                <a:lumMod val="5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err="1">
                  <a:ln>
                    <a:noFill/>
                  </a:ln>
                  <a:solidFill>
                    <a:srgbClr val="FFFFFF"/>
                  </a:solidFill>
                  <a:effectLst/>
                  <a:uLnTx/>
                  <a:uFillTx/>
                  <a:latin typeface="Arial"/>
                  <a:ea typeface="+mn-ea"/>
                  <a:cs typeface="+mn-cs"/>
                </a:rPr>
                <a:t>zOS</a:t>
              </a:r>
              <a:endParaRPr kumimoji="0" lang="en-US" sz="1867" b="0" i="0" u="none" strike="noStrike" kern="0" cap="none" spc="0" normalizeH="0" baseline="0" noProof="0" dirty="0">
                <a:ln>
                  <a:noFill/>
                </a:ln>
                <a:solidFill>
                  <a:srgbClr val="FFFFFF"/>
                </a:solidFill>
                <a:effectLst/>
                <a:uLnTx/>
                <a:uFillTx/>
                <a:latin typeface="Arial"/>
                <a:ea typeface="+mn-ea"/>
                <a:cs typeface="+mn-cs"/>
              </a:endParaRPr>
            </a:p>
          </p:txBody>
        </p:sp>
        <p:sp>
          <p:nvSpPr>
            <p:cNvPr id="89" name="Rounded Rectangle 88">
              <a:extLst>
                <a:ext uri="{FF2B5EF4-FFF2-40B4-BE49-F238E27FC236}">
                  <a16:creationId xmlns:a16="http://schemas.microsoft.com/office/drawing/2014/main" id="{138C8C73-0745-D742-868C-69BE4E37C0FB}"/>
                </a:ext>
              </a:extLst>
            </p:cNvPr>
            <p:cNvSpPr/>
            <p:nvPr/>
          </p:nvSpPr>
          <p:spPr>
            <a:xfrm>
              <a:off x="93712" y="2133328"/>
              <a:ext cx="749808" cy="310896"/>
            </a:xfrm>
            <a:prstGeom prst="roundRect">
              <a:avLst/>
            </a:prstGeom>
            <a:solidFill>
              <a:srgbClr val="7CC7FF">
                <a:lumMod val="75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FFFFFF"/>
                  </a:solidFill>
                  <a:effectLst/>
                  <a:uLnTx/>
                  <a:uFillTx/>
                  <a:latin typeface="Arial"/>
                  <a:ea typeface="+mn-ea"/>
                  <a:cs typeface="+mn-cs"/>
                </a:rPr>
                <a:t>ND</a:t>
              </a:r>
            </a:p>
          </p:txBody>
        </p:sp>
        <p:sp>
          <p:nvSpPr>
            <p:cNvPr id="90" name="Rounded Rectangle 89">
              <a:extLst>
                <a:ext uri="{FF2B5EF4-FFF2-40B4-BE49-F238E27FC236}">
                  <a16:creationId xmlns:a16="http://schemas.microsoft.com/office/drawing/2014/main" id="{29141802-984A-8F49-AC4A-13E3AC94778A}"/>
                </a:ext>
              </a:extLst>
            </p:cNvPr>
            <p:cNvSpPr/>
            <p:nvPr/>
          </p:nvSpPr>
          <p:spPr>
            <a:xfrm>
              <a:off x="93060" y="3016312"/>
              <a:ext cx="749808" cy="310896"/>
            </a:xfrm>
            <a:prstGeom prst="roundRect">
              <a:avLst/>
            </a:prstGeom>
            <a:solidFill>
              <a:srgbClr val="7CC7FF">
                <a:lumMod val="20000"/>
                <a:lumOff val="8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Core</a:t>
              </a:r>
            </a:p>
          </p:txBody>
        </p:sp>
        <p:sp>
          <p:nvSpPr>
            <p:cNvPr id="91" name="Rounded Rectangle 90">
              <a:extLst>
                <a:ext uri="{FF2B5EF4-FFF2-40B4-BE49-F238E27FC236}">
                  <a16:creationId xmlns:a16="http://schemas.microsoft.com/office/drawing/2014/main" id="{D00D589C-D196-1648-B9CB-25B117E150FC}"/>
                </a:ext>
              </a:extLst>
            </p:cNvPr>
            <p:cNvSpPr/>
            <p:nvPr/>
          </p:nvSpPr>
          <p:spPr>
            <a:xfrm>
              <a:off x="93060" y="2565755"/>
              <a:ext cx="749808" cy="310896"/>
            </a:xfrm>
            <a:prstGeom prst="roundRect">
              <a:avLst/>
            </a:prstGeom>
            <a:solidFill>
              <a:srgbClr val="7CC7FF">
                <a:lumMod val="60000"/>
                <a:lumOff val="40000"/>
              </a:srgb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Arial"/>
                  <a:ea typeface="+mn-ea"/>
                  <a:cs typeface="+mn-cs"/>
                </a:rPr>
                <a:t>Base</a:t>
              </a:r>
            </a:p>
          </p:txBody>
        </p:sp>
      </p:grpSp>
      <p:grpSp>
        <p:nvGrpSpPr>
          <p:cNvPr id="92" name="Group 91">
            <a:extLst>
              <a:ext uri="{FF2B5EF4-FFF2-40B4-BE49-F238E27FC236}">
                <a16:creationId xmlns:a16="http://schemas.microsoft.com/office/drawing/2014/main" id="{ED9D9243-30E3-124B-ADD1-D797A7962DBC}"/>
              </a:ext>
            </a:extLst>
          </p:cNvPr>
          <p:cNvGrpSpPr/>
          <p:nvPr/>
        </p:nvGrpSpPr>
        <p:grpSpPr>
          <a:xfrm>
            <a:off x="124081" y="3572552"/>
            <a:ext cx="999744" cy="582837"/>
            <a:chOff x="93061" y="2679414"/>
            <a:chExt cx="749808" cy="437128"/>
          </a:xfrm>
        </p:grpSpPr>
        <p:sp>
          <p:nvSpPr>
            <p:cNvPr id="93" name="Rounded Rectangle 92">
              <a:extLst>
                <a:ext uri="{FF2B5EF4-FFF2-40B4-BE49-F238E27FC236}">
                  <a16:creationId xmlns:a16="http://schemas.microsoft.com/office/drawing/2014/main" id="{AEB37794-F1F0-3D47-859A-117EA841C6C2}"/>
                </a:ext>
              </a:extLst>
            </p:cNvPr>
            <p:cNvSpPr/>
            <p:nvPr/>
          </p:nvSpPr>
          <p:spPr>
            <a:xfrm>
              <a:off x="93061" y="2679414"/>
              <a:ext cx="749808" cy="437128"/>
            </a:xfrm>
            <a:prstGeom prst="roundRect">
              <a:avLst/>
            </a:prstGeom>
            <a:solidFill>
              <a:srgbClr val="FFFFF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333" b="0" i="0" u="none" strike="noStrike" kern="0" cap="none" spc="0" normalizeH="0" baseline="0" noProof="0">
                  <a:ln>
                    <a:noFill/>
                  </a:ln>
                  <a:solidFill>
                    <a:prstClr val="black"/>
                  </a:solidFill>
                  <a:effectLst/>
                  <a:uLnTx/>
                  <a:uFillTx/>
                  <a:latin typeface="Arial"/>
                  <a:ea typeface="+mn-ea"/>
                  <a:cs typeface="+mn-cs"/>
                </a:rPr>
                <a:t>Open Liberty </a:t>
              </a:r>
              <a:endParaRPr kumimoji="0" lang="en-US" sz="1333" b="0" i="0" u="none" strike="noStrike" kern="0" cap="none" spc="0" normalizeH="0" baseline="0" noProof="0">
                <a:ln>
                  <a:noFill/>
                </a:ln>
                <a:solidFill>
                  <a:srgbClr val="00B050"/>
                </a:solidFill>
                <a:effectLst/>
                <a:uLnTx/>
                <a:uFillTx/>
                <a:latin typeface="Arial"/>
                <a:ea typeface="+mn-ea"/>
                <a:cs typeface="+mn-cs"/>
              </a:endParaRPr>
            </a:p>
          </p:txBody>
        </p:sp>
        <p:pic>
          <p:nvPicPr>
            <p:cNvPr id="94" name="Picture 93">
              <a:extLst>
                <a:ext uri="{FF2B5EF4-FFF2-40B4-BE49-F238E27FC236}">
                  <a16:creationId xmlns:a16="http://schemas.microsoft.com/office/drawing/2014/main" id="{6BE64153-DF44-7C46-B0CF-D744BC96C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95" name="Group 94">
            <a:extLst>
              <a:ext uri="{FF2B5EF4-FFF2-40B4-BE49-F238E27FC236}">
                <a16:creationId xmlns:a16="http://schemas.microsoft.com/office/drawing/2014/main" id="{546AA4B6-82D8-B14B-9AAA-64C636034123}"/>
              </a:ext>
            </a:extLst>
          </p:cNvPr>
          <p:cNvGrpSpPr/>
          <p:nvPr/>
        </p:nvGrpSpPr>
        <p:grpSpPr>
          <a:xfrm>
            <a:off x="3473715" y="1893117"/>
            <a:ext cx="7906700" cy="5032416"/>
            <a:chOff x="2601691" y="1616814"/>
            <a:chExt cx="5930025" cy="3774312"/>
          </a:xfrm>
        </p:grpSpPr>
        <p:sp>
          <p:nvSpPr>
            <p:cNvPr id="96" name="Rounded Rectangle 95">
              <a:extLst>
                <a:ext uri="{FF2B5EF4-FFF2-40B4-BE49-F238E27FC236}">
                  <a16:creationId xmlns:a16="http://schemas.microsoft.com/office/drawing/2014/main" id="{8AC9BEF3-3FF2-D243-A764-D350CAAC054B}"/>
                </a:ext>
              </a:extLst>
            </p:cNvPr>
            <p:cNvSpPr/>
            <p:nvPr/>
          </p:nvSpPr>
          <p:spPr>
            <a:xfrm>
              <a:off x="2601691" y="4951308"/>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solidFill>
                    <a:prstClr val="black"/>
                  </a:solidFill>
                  <a:effectLst/>
                  <a:uLnTx/>
                  <a:uFillTx/>
                  <a:latin typeface="Arial"/>
                  <a:ea typeface="+mn-ea"/>
                  <a:cs typeface="+mn-cs"/>
                </a:rPr>
                <a:t>APIs</a:t>
              </a:r>
            </a:p>
          </p:txBody>
        </p:sp>
        <p:sp>
          <p:nvSpPr>
            <p:cNvPr id="97" name="Rounded Rectangle 96">
              <a:extLst>
                <a:ext uri="{FF2B5EF4-FFF2-40B4-BE49-F238E27FC236}">
                  <a16:creationId xmlns:a16="http://schemas.microsoft.com/office/drawing/2014/main" id="{74C3DCA8-5A50-8E41-8CA0-158A099FAEB9}"/>
                </a:ext>
              </a:extLst>
            </p:cNvPr>
            <p:cNvSpPr/>
            <p:nvPr/>
          </p:nvSpPr>
          <p:spPr>
            <a:xfrm>
              <a:off x="7513621" y="1616814"/>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Security</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sp>
          <p:nvSpPr>
            <p:cNvPr id="98" name="Rounded Rectangle 97">
              <a:extLst>
                <a:ext uri="{FF2B5EF4-FFF2-40B4-BE49-F238E27FC236}">
                  <a16:creationId xmlns:a16="http://schemas.microsoft.com/office/drawing/2014/main" id="{8B6C7F9C-82A5-6742-9C70-88AE0219F408}"/>
                </a:ext>
              </a:extLst>
            </p:cNvPr>
            <p:cNvSpPr/>
            <p:nvPr/>
          </p:nvSpPr>
          <p:spPr>
            <a:xfrm>
              <a:off x="5684081" y="1950333"/>
              <a:ext cx="1018095" cy="439818"/>
            </a:xfrm>
            <a:prstGeom prst="roundRect">
              <a:avLst/>
            </a:prstGeom>
            <a:solidFill>
              <a:srgbClr val="FFFFFF">
                <a:alpha val="50000"/>
              </a:srgbClr>
            </a:solidFill>
            <a:ln w="25400" cap="flat" cmpd="sng" algn="ctr">
              <a:noFill/>
              <a:prstDash val="solid"/>
            </a:ln>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467" b="0" i="0" u="none" strike="noStrike" kern="0" cap="none" spc="0" normalizeH="0" baseline="0" noProof="0">
                  <a:ln>
                    <a:noFill/>
                  </a:ln>
                  <a:solidFill>
                    <a:prstClr val="black"/>
                  </a:solidFill>
                  <a:effectLst/>
                  <a:uLnTx/>
                  <a:uFillTx/>
                  <a:latin typeface="Arial"/>
                  <a:ea typeface="+mn-ea"/>
                  <a:cs typeface="+mn-cs"/>
                </a:rPr>
                <a:t>Operations</a:t>
              </a:r>
              <a:endParaRPr kumimoji="0" lang="en-US" sz="1467" b="0"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99" name="Group 98">
            <a:extLst>
              <a:ext uri="{FF2B5EF4-FFF2-40B4-BE49-F238E27FC236}">
                <a16:creationId xmlns:a16="http://schemas.microsoft.com/office/drawing/2014/main" id="{C9B53DCC-CF63-F849-862D-BF086575CC72}"/>
              </a:ext>
            </a:extLst>
          </p:cNvPr>
          <p:cNvGrpSpPr/>
          <p:nvPr/>
        </p:nvGrpSpPr>
        <p:grpSpPr>
          <a:xfrm>
            <a:off x="113019" y="4547499"/>
            <a:ext cx="1007315" cy="2117432"/>
            <a:chOff x="84764" y="3410624"/>
            <a:chExt cx="755486" cy="1588074"/>
          </a:xfrm>
        </p:grpSpPr>
        <p:sp>
          <p:nvSpPr>
            <p:cNvPr id="100" name="Rounded Rectangle 99">
              <a:extLst>
                <a:ext uri="{FF2B5EF4-FFF2-40B4-BE49-F238E27FC236}">
                  <a16:creationId xmlns:a16="http://schemas.microsoft.com/office/drawing/2014/main" id="{D4B8BB84-2533-DD4A-8734-1EEECD402C56}"/>
                </a:ext>
              </a:extLst>
            </p:cNvPr>
            <p:cNvSpPr/>
            <p:nvPr/>
          </p:nvSpPr>
          <p:spPr>
            <a:xfrm>
              <a:off x="90442" y="3410624"/>
              <a:ext cx="749808" cy="355107"/>
            </a:xfrm>
            <a:prstGeom prst="roundRect">
              <a:avLst/>
            </a:prstGeom>
            <a:solidFill>
              <a:srgbClr val="EE92D7"/>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3Q19</a:t>
              </a:r>
            </a:p>
          </p:txBody>
        </p:sp>
        <p:sp>
          <p:nvSpPr>
            <p:cNvPr id="101" name="Rounded Rectangle 100">
              <a:extLst>
                <a:ext uri="{FF2B5EF4-FFF2-40B4-BE49-F238E27FC236}">
                  <a16:creationId xmlns:a16="http://schemas.microsoft.com/office/drawing/2014/main" id="{891E6B92-2F5A-2244-9289-DF442E45744A}"/>
                </a:ext>
              </a:extLst>
            </p:cNvPr>
            <p:cNvSpPr/>
            <p:nvPr/>
          </p:nvSpPr>
          <p:spPr>
            <a:xfrm>
              <a:off x="84764" y="4643591"/>
              <a:ext cx="749808" cy="355107"/>
            </a:xfrm>
            <a:prstGeom prst="roundRect">
              <a:avLst/>
            </a:prstGeom>
            <a:solidFill>
              <a:srgbClr val="F9B8AF"/>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4Q18</a:t>
              </a:r>
            </a:p>
          </p:txBody>
        </p:sp>
        <p:sp>
          <p:nvSpPr>
            <p:cNvPr id="102" name="Rounded Rectangle 101">
              <a:extLst>
                <a:ext uri="{FF2B5EF4-FFF2-40B4-BE49-F238E27FC236}">
                  <a16:creationId xmlns:a16="http://schemas.microsoft.com/office/drawing/2014/main" id="{B8FB4B00-889B-9940-A2B0-9CB8249F1201}"/>
                </a:ext>
              </a:extLst>
            </p:cNvPr>
            <p:cNvSpPr/>
            <p:nvPr/>
          </p:nvSpPr>
          <p:spPr>
            <a:xfrm>
              <a:off x="84764" y="4230219"/>
              <a:ext cx="749808" cy="355107"/>
            </a:xfrm>
            <a:prstGeom prst="roundRect">
              <a:avLst/>
            </a:prstGeom>
            <a:solidFill>
              <a:srgbClr val="91F1B1"/>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1Q19</a:t>
              </a:r>
            </a:p>
          </p:txBody>
        </p:sp>
        <p:sp>
          <p:nvSpPr>
            <p:cNvPr id="103" name="Rounded Rectangle 102">
              <a:extLst>
                <a:ext uri="{FF2B5EF4-FFF2-40B4-BE49-F238E27FC236}">
                  <a16:creationId xmlns:a16="http://schemas.microsoft.com/office/drawing/2014/main" id="{2F4D641C-B629-2643-A165-22FD7D383504}"/>
                </a:ext>
              </a:extLst>
            </p:cNvPr>
            <p:cNvSpPr/>
            <p:nvPr/>
          </p:nvSpPr>
          <p:spPr>
            <a:xfrm>
              <a:off x="90442" y="3816847"/>
              <a:ext cx="749808" cy="355107"/>
            </a:xfrm>
            <a:prstGeom prst="roundRect">
              <a:avLst/>
            </a:prstGeom>
            <a:solidFill>
              <a:srgbClr val="FFFF99"/>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ea typeface="+mn-ea"/>
                  <a:cs typeface="+mn-cs"/>
                </a:rPr>
                <a:t>New in 2Q19</a:t>
              </a:r>
            </a:p>
          </p:txBody>
        </p:sp>
      </p:grpSp>
      <p:grpSp>
        <p:nvGrpSpPr>
          <p:cNvPr id="104" name="Group 103">
            <a:extLst>
              <a:ext uri="{FF2B5EF4-FFF2-40B4-BE49-F238E27FC236}">
                <a16:creationId xmlns:a16="http://schemas.microsoft.com/office/drawing/2014/main" id="{D9C596B4-EE02-A346-B980-766350431321}"/>
              </a:ext>
            </a:extLst>
          </p:cNvPr>
          <p:cNvGrpSpPr/>
          <p:nvPr/>
        </p:nvGrpSpPr>
        <p:grpSpPr>
          <a:xfrm>
            <a:off x="3012183" y="2313175"/>
            <a:ext cx="8692163" cy="4333460"/>
            <a:chOff x="2259137" y="1734881"/>
            <a:chExt cx="6519122" cy="3250095"/>
          </a:xfrm>
        </p:grpSpPr>
        <p:pic>
          <p:nvPicPr>
            <p:cNvPr id="105" name="Picture 104">
              <a:extLst>
                <a:ext uri="{FF2B5EF4-FFF2-40B4-BE49-F238E27FC236}">
                  <a16:creationId xmlns:a16="http://schemas.microsoft.com/office/drawing/2014/main" id="{4932062F-E7FA-AF41-BBCD-D4D960778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106" name="Picture 105">
              <a:extLst>
                <a:ext uri="{FF2B5EF4-FFF2-40B4-BE49-F238E27FC236}">
                  <a16:creationId xmlns:a16="http://schemas.microsoft.com/office/drawing/2014/main" id="{DEBBD121-324F-6B46-8F6F-60932C4F0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107" name="Picture 106">
              <a:extLst>
                <a:ext uri="{FF2B5EF4-FFF2-40B4-BE49-F238E27FC236}">
                  <a16:creationId xmlns:a16="http://schemas.microsoft.com/office/drawing/2014/main" id="{97C9739C-E281-604F-B314-5B38B0505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108" name="Picture 107">
              <a:extLst>
                <a:ext uri="{FF2B5EF4-FFF2-40B4-BE49-F238E27FC236}">
                  <a16:creationId xmlns:a16="http://schemas.microsoft.com/office/drawing/2014/main" id="{40945232-6593-5F47-98F1-81651CBF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109" name="Picture 108">
              <a:extLst>
                <a:ext uri="{FF2B5EF4-FFF2-40B4-BE49-F238E27FC236}">
                  <a16:creationId xmlns:a16="http://schemas.microsoft.com/office/drawing/2014/main" id="{CE36495C-DD64-F94D-BEFC-AC440F3B2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110" name="Picture 109">
              <a:extLst>
                <a:ext uri="{FF2B5EF4-FFF2-40B4-BE49-F238E27FC236}">
                  <a16:creationId xmlns:a16="http://schemas.microsoft.com/office/drawing/2014/main" id="{E6C52008-17F9-8448-9766-EB4A8C3C6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111" name="Picture 110">
              <a:extLst>
                <a:ext uri="{FF2B5EF4-FFF2-40B4-BE49-F238E27FC236}">
                  <a16:creationId xmlns:a16="http://schemas.microsoft.com/office/drawing/2014/main" id="{18C401D5-EF81-B14F-8239-8D1A46C3D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112" name="Picture 111">
              <a:extLst>
                <a:ext uri="{FF2B5EF4-FFF2-40B4-BE49-F238E27FC236}">
                  <a16:creationId xmlns:a16="http://schemas.microsoft.com/office/drawing/2014/main" id="{B5AC080B-7C66-2042-883B-D17552030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113" name="Picture 112">
              <a:extLst>
                <a:ext uri="{FF2B5EF4-FFF2-40B4-BE49-F238E27FC236}">
                  <a16:creationId xmlns:a16="http://schemas.microsoft.com/office/drawing/2014/main" id="{1C2ED3F7-EFF4-1842-89B9-05CADB3F0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114" name="Picture 113">
              <a:extLst>
                <a:ext uri="{FF2B5EF4-FFF2-40B4-BE49-F238E27FC236}">
                  <a16:creationId xmlns:a16="http://schemas.microsoft.com/office/drawing/2014/main" id="{E0B9DAF5-B991-2C42-936D-AE6FFE8F6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115" name="Picture 114">
              <a:extLst>
                <a:ext uri="{FF2B5EF4-FFF2-40B4-BE49-F238E27FC236}">
                  <a16:creationId xmlns:a16="http://schemas.microsoft.com/office/drawing/2014/main" id="{6DCDF5D6-2F19-4045-8054-476245130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116" name="Picture 115">
              <a:extLst>
                <a:ext uri="{FF2B5EF4-FFF2-40B4-BE49-F238E27FC236}">
                  <a16:creationId xmlns:a16="http://schemas.microsoft.com/office/drawing/2014/main" id="{4C95CD54-B634-9A47-9DE9-A07C875D0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117" name="Picture 116">
              <a:extLst>
                <a:ext uri="{FF2B5EF4-FFF2-40B4-BE49-F238E27FC236}">
                  <a16:creationId xmlns:a16="http://schemas.microsoft.com/office/drawing/2014/main" id="{027FED14-6B1F-5F41-96A9-874BE6A58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118" name="Picture 117">
              <a:extLst>
                <a:ext uri="{FF2B5EF4-FFF2-40B4-BE49-F238E27FC236}">
                  <a16:creationId xmlns:a16="http://schemas.microsoft.com/office/drawing/2014/main" id="{CF8BEDA0-8DB1-9E48-9A50-7E43F2F5D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119" name="Picture 118">
              <a:extLst>
                <a:ext uri="{FF2B5EF4-FFF2-40B4-BE49-F238E27FC236}">
                  <a16:creationId xmlns:a16="http://schemas.microsoft.com/office/drawing/2014/main" id="{5082BDE9-27EE-694C-A4C7-44BAEBE78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120" name="Picture 119">
              <a:extLst>
                <a:ext uri="{FF2B5EF4-FFF2-40B4-BE49-F238E27FC236}">
                  <a16:creationId xmlns:a16="http://schemas.microsoft.com/office/drawing/2014/main" id="{0F8BDF9D-D2CE-CF4D-8D7E-22D1B4DE1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121" name="Picture 120">
              <a:extLst>
                <a:ext uri="{FF2B5EF4-FFF2-40B4-BE49-F238E27FC236}">
                  <a16:creationId xmlns:a16="http://schemas.microsoft.com/office/drawing/2014/main" id="{EC507C03-A958-A047-8126-C6F2A125E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122" name="Picture 121">
              <a:extLst>
                <a:ext uri="{FF2B5EF4-FFF2-40B4-BE49-F238E27FC236}">
                  <a16:creationId xmlns:a16="http://schemas.microsoft.com/office/drawing/2014/main" id="{7D7DBCAB-39F4-A347-A976-71CB6D2C5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123" name="Picture 122">
              <a:extLst>
                <a:ext uri="{FF2B5EF4-FFF2-40B4-BE49-F238E27FC236}">
                  <a16:creationId xmlns:a16="http://schemas.microsoft.com/office/drawing/2014/main" id="{FCC36734-8310-0940-A423-66885EF0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124" name="Picture 123">
              <a:extLst>
                <a:ext uri="{FF2B5EF4-FFF2-40B4-BE49-F238E27FC236}">
                  <a16:creationId xmlns:a16="http://schemas.microsoft.com/office/drawing/2014/main" id="{D1E6F8C0-1A00-654F-884F-63D602B5B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125" name="Picture 124">
              <a:extLst>
                <a:ext uri="{FF2B5EF4-FFF2-40B4-BE49-F238E27FC236}">
                  <a16:creationId xmlns:a16="http://schemas.microsoft.com/office/drawing/2014/main" id="{60049456-9C6B-1742-B375-88F2F3B08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126" name="Picture 125">
              <a:extLst>
                <a:ext uri="{FF2B5EF4-FFF2-40B4-BE49-F238E27FC236}">
                  <a16:creationId xmlns:a16="http://schemas.microsoft.com/office/drawing/2014/main" id="{7647C4E2-00E5-E64A-A56A-5B502F01D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127" name="Picture 126">
              <a:extLst>
                <a:ext uri="{FF2B5EF4-FFF2-40B4-BE49-F238E27FC236}">
                  <a16:creationId xmlns:a16="http://schemas.microsoft.com/office/drawing/2014/main" id="{C5ED96F4-C166-A14A-80B1-824966768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128" name="Picture 127">
              <a:extLst>
                <a:ext uri="{FF2B5EF4-FFF2-40B4-BE49-F238E27FC236}">
                  <a16:creationId xmlns:a16="http://schemas.microsoft.com/office/drawing/2014/main" id="{EB9BB1FC-21F2-1F4C-BF33-907ECE31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129" name="Picture 128">
              <a:extLst>
                <a:ext uri="{FF2B5EF4-FFF2-40B4-BE49-F238E27FC236}">
                  <a16:creationId xmlns:a16="http://schemas.microsoft.com/office/drawing/2014/main" id="{732CE405-B19A-8548-BB36-ACDC3D2A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130" name="Picture 129">
              <a:extLst>
                <a:ext uri="{FF2B5EF4-FFF2-40B4-BE49-F238E27FC236}">
                  <a16:creationId xmlns:a16="http://schemas.microsoft.com/office/drawing/2014/main" id="{14205990-624D-6F45-90DE-FA8BEED92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131" name="Picture 130">
              <a:extLst>
                <a:ext uri="{FF2B5EF4-FFF2-40B4-BE49-F238E27FC236}">
                  <a16:creationId xmlns:a16="http://schemas.microsoft.com/office/drawing/2014/main" id="{6850CCBE-A6F7-7B4E-8ACA-9E444C691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132" name="Picture 131">
              <a:extLst>
                <a:ext uri="{FF2B5EF4-FFF2-40B4-BE49-F238E27FC236}">
                  <a16:creationId xmlns:a16="http://schemas.microsoft.com/office/drawing/2014/main" id="{A2D12C50-A1C8-DD46-B31D-03793F96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133" name="Picture 132">
              <a:extLst>
                <a:ext uri="{FF2B5EF4-FFF2-40B4-BE49-F238E27FC236}">
                  <a16:creationId xmlns:a16="http://schemas.microsoft.com/office/drawing/2014/main" id="{CBFCD5D2-FA6B-A642-A44A-CDBC5F558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134" name="Picture 133">
              <a:extLst>
                <a:ext uri="{FF2B5EF4-FFF2-40B4-BE49-F238E27FC236}">
                  <a16:creationId xmlns:a16="http://schemas.microsoft.com/office/drawing/2014/main" id="{3BC342A9-322D-E24A-BF9E-584F48F43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135" name="Picture 134">
              <a:extLst>
                <a:ext uri="{FF2B5EF4-FFF2-40B4-BE49-F238E27FC236}">
                  <a16:creationId xmlns:a16="http://schemas.microsoft.com/office/drawing/2014/main" id="{66D68E9A-CAD8-5C46-BC49-0A64602F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136" name="Picture 135">
              <a:extLst>
                <a:ext uri="{FF2B5EF4-FFF2-40B4-BE49-F238E27FC236}">
                  <a16:creationId xmlns:a16="http://schemas.microsoft.com/office/drawing/2014/main" id="{6EEFC5C0-67E5-854D-B9E3-C684F4017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137" name="Picture 136">
              <a:extLst>
                <a:ext uri="{FF2B5EF4-FFF2-40B4-BE49-F238E27FC236}">
                  <a16:creationId xmlns:a16="http://schemas.microsoft.com/office/drawing/2014/main" id="{FF52E61B-168C-CD4F-9D4A-9B4EE68BD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138" name="Picture 137">
              <a:extLst>
                <a:ext uri="{FF2B5EF4-FFF2-40B4-BE49-F238E27FC236}">
                  <a16:creationId xmlns:a16="http://schemas.microsoft.com/office/drawing/2014/main" id="{567A4945-E424-E54B-9665-556D0D506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139" name="Picture 138">
              <a:extLst>
                <a:ext uri="{FF2B5EF4-FFF2-40B4-BE49-F238E27FC236}">
                  <a16:creationId xmlns:a16="http://schemas.microsoft.com/office/drawing/2014/main" id="{F60E73E8-CF99-3D4F-9E0B-A7A7A39C4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40" name="Picture 139">
              <a:extLst>
                <a:ext uri="{FF2B5EF4-FFF2-40B4-BE49-F238E27FC236}">
                  <a16:creationId xmlns:a16="http://schemas.microsoft.com/office/drawing/2014/main" id="{3D95393E-4C14-DE4C-B56E-4894A9053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41" name="Picture 140">
              <a:extLst>
                <a:ext uri="{FF2B5EF4-FFF2-40B4-BE49-F238E27FC236}">
                  <a16:creationId xmlns:a16="http://schemas.microsoft.com/office/drawing/2014/main" id="{AE6A229A-E445-FB4B-B15E-43E7C5F00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42" name="Picture 141">
              <a:extLst>
                <a:ext uri="{FF2B5EF4-FFF2-40B4-BE49-F238E27FC236}">
                  <a16:creationId xmlns:a16="http://schemas.microsoft.com/office/drawing/2014/main" id="{4CC696FB-9B65-8643-BF30-CF99C14FE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43" name="Picture 142">
              <a:extLst>
                <a:ext uri="{FF2B5EF4-FFF2-40B4-BE49-F238E27FC236}">
                  <a16:creationId xmlns:a16="http://schemas.microsoft.com/office/drawing/2014/main" id="{22064F7C-7D2E-DE4B-8AF6-0F6E8DB66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44" name="Picture 143">
              <a:extLst>
                <a:ext uri="{FF2B5EF4-FFF2-40B4-BE49-F238E27FC236}">
                  <a16:creationId xmlns:a16="http://schemas.microsoft.com/office/drawing/2014/main" id="{2BBB0DB0-5275-814C-91FE-69CCD458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45" name="Picture 144">
              <a:extLst>
                <a:ext uri="{FF2B5EF4-FFF2-40B4-BE49-F238E27FC236}">
                  <a16:creationId xmlns:a16="http://schemas.microsoft.com/office/drawing/2014/main" id="{E40F82BB-2BC4-D040-A0EB-0E3AA9449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46" name="Picture 145">
              <a:extLst>
                <a:ext uri="{FF2B5EF4-FFF2-40B4-BE49-F238E27FC236}">
                  <a16:creationId xmlns:a16="http://schemas.microsoft.com/office/drawing/2014/main" id="{230B13C5-3872-C149-B53D-F7E8C9336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47" name="Picture 146">
              <a:extLst>
                <a:ext uri="{FF2B5EF4-FFF2-40B4-BE49-F238E27FC236}">
                  <a16:creationId xmlns:a16="http://schemas.microsoft.com/office/drawing/2014/main" id="{005E60D3-A166-9F4D-9773-9AC1F57FC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48" name="Picture 147">
              <a:extLst>
                <a:ext uri="{FF2B5EF4-FFF2-40B4-BE49-F238E27FC236}">
                  <a16:creationId xmlns:a16="http://schemas.microsoft.com/office/drawing/2014/main" id="{6678CF5B-E5EF-464F-B69D-6812BB03A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49" name="Picture 148">
              <a:extLst>
                <a:ext uri="{FF2B5EF4-FFF2-40B4-BE49-F238E27FC236}">
                  <a16:creationId xmlns:a16="http://schemas.microsoft.com/office/drawing/2014/main" id="{7D3BA4BB-5CA4-F44C-9868-BB8FB3D6F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50" name="Picture 149">
              <a:extLst>
                <a:ext uri="{FF2B5EF4-FFF2-40B4-BE49-F238E27FC236}">
                  <a16:creationId xmlns:a16="http://schemas.microsoft.com/office/drawing/2014/main" id="{D2B18E08-A7CB-6345-8885-082F99839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51" name="Picture 150">
              <a:extLst>
                <a:ext uri="{FF2B5EF4-FFF2-40B4-BE49-F238E27FC236}">
                  <a16:creationId xmlns:a16="http://schemas.microsoft.com/office/drawing/2014/main" id="{B5EB3D8A-2099-D54A-ACC5-237E94AFB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52" name="Picture 151">
              <a:extLst>
                <a:ext uri="{FF2B5EF4-FFF2-40B4-BE49-F238E27FC236}">
                  <a16:creationId xmlns:a16="http://schemas.microsoft.com/office/drawing/2014/main" id="{82E5AA78-5045-9D46-9A77-C4A259479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grpSp>
      <p:sp>
        <p:nvSpPr>
          <p:cNvPr id="153" name="Rounded Rectangular Callout 152">
            <a:extLst>
              <a:ext uri="{FF2B5EF4-FFF2-40B4-BE49-F238E27FC236}">
                <a16:creationId xmlns:a16="http://schemas.microsoft.com/office/drawing/2014/main" id="{A58FB273-2451-DD4B-A194-67F07D9A4283}"/>
              </a:ext>
            </a:extLst>
          </p:cNvPr>
          <p:cNvSpPr/>
          <p:nvPr/>
        </p:nvSpPr>
        <p:spPr>
          <a:xfrm>
            <a:off x="4922557" y="5374861"/>
            <a:ext cx="6643073" cy="1367169"/>
          </a:xfrm>
          <a:prstGeom prst="wedgeRoundRectCallout">
            <a:avLst>
              <a:gd name="adj1" fmla="val -74173"/>
              <a:gd name="adj2" fmla="val 39482"/>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4" name="Table 153">
            <a:extLst>
              <a:ext uri="{FF2B5EF4-FFF2-40B4-BE49-F238E27FC236}">
                <a16:creationId xmlns:a16="http://schemas.microsoft.com/office/drawing/2014/main" id="{BB2F1503-3B8A-8A49-A9C3-910B000BDED1}"/>
              </a:ext>
            </a:extLst>
          </p:cNvPr>
          <p:cNvGraphicFramePr>
            <a:graphicFrameLocks noGrp="1"/>
          </p:cNvGraphicFramePr>
          <p:nvPr/>
        </p:nvGraphicFramePr>
        <p:xfrm>
          <a:off x="5077941" y="5526065"/>
          <a:ext cx="6253866" cy="1048275"/>
        </p:xfrm>
        <a:graphic>
          <a:graphicData uri="http://schemas.openxmlformats.org/drawingml/2006/table">
            <a:tbl>
              <a:tblPr firstRow="1" bandRow="1"/>
              <a:tblGrid>
                <a:gridCol w="1010060">
                  <a:extLst>
                    <a:ext uri="{9D8B030D-6E8A-4147-A177-3AD203B41FA5}">
                      <a16:colId xmlns:a16="http://schemas.microsoft.com/office/drawing/2014/main" val="20000"/>
                    </a:ext>
                  </a:extLst>
                </a:gridCol>
                <a:gridCol w="1979408">
                  <a:extLst>
                    <a:ext uri="{9D8B030D-6E8A-4147-A177-3AD203B41FA5}">
                      <a16:colId xmlns:a16="http://schemas.microsoft.com/office/drawing/2014/main" val="20001"/>
                    </a:ext>
                  </a:extLst>
                </a:gridCol>
                <a:gridCol w="1520413">
                  <a:extLst>
                    <a:ext uri="{9D8B030D-6E8A-4147-A177-3AD203B41FA5}">
                      <a16:colId xmlns:a16="http://schemas.microsoft.com/office/drawing/2014/main" val="20002"/>
                    </a:ext>
                  </a:extLst>
                </a:gridCol>
                <a:gridCol w="1743985">
                  <a:extLst>
                    <a:ext uri="{9D8B030D-6E8A-4147-A177-3AD203B41FA5}">
                      <a16:colId xmlns:a16="http://schemas.microsoft.com/office/drawing/2014/main" val="1339686181"/>
                    </a:ext>
                  </a:extLst>
                </a:gridCol>
              </a:tblGrid>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mpMetrics-2.0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mpOpenTracing-1.3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extLst>
                  <a:ext uri="{0D108BD9-81ED-4DB2-BD59-A6C34878D82A}">
                    <a16:rowId xmlns:a16="http://schemas.microsoft.com/office/drawing/2014/main" val="10000"/>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mpConfig-1.3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mpRestClient-1.3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1"/>
                  </a:ext>
                </a:extLst>
              </a:tr>
              <a:tr h="349425">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5F4FF"/>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mpFaultTolerance-2.0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mpOpenAPI-1.1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91F1B1"/>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mpHealth-2.0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EE92D8"/>
                    </a:solidFill>
                  </a:tcPr>
                </a:tc>
                <a:extLst>
                  <a:ext uri="{0D108BD9-81ED-4DB2-BD59-A6C34878D82A}">
                    <a16:rowId xmlns:a16="http://schemas.microsoft.com/office/drawing/2014/main" val="10002"/>
                  </a:ext>
                </a:extLst>
              </a:tr>
            </a:tbl>
          </a:graphicData>
        </a:graphic>
      </p:graphicFrame>
      <p:sp>
        <p:nvSpPr>
          <p:cNvPr id="155" name="Rounded Rectangular Callout 154">
            <a:extLst>
              <a:ext uri="{FF2B5EF4-FFF2-40B4-BE49-F238E27FC236}">
                <a16:creationId xmlns:a16="http://schemas.microsoft.com/office/drawing/2014/main" id="{A4259AC0-AF13-0A4B-8947-E2C70F5129E1}"/>
              </a:ext>
            </a:extLst>
          </p:cNvPr>
          <p:cNvSpPr/>
          <p:nvPr/>
        </p:nvSpPr>
        <p:spPr>
          <a:xfrm>
            <a:off x="4925117" y="3031537"/>
            <a:ext cx="5286860" cy="2220707"/>
          </a:xfrm>
          <a:prstGeom prst="wedgeRoundRectCallout">
            <a:avLst>
              <a:gd name="adj1" fmla="val -60220"/>
              <a:gd name="adj2" fmla="val 40285"/>
              <a:gd name="adj3" fmla="val 16667"/>
            </a:avLst>
          </a:prstGeom>
          <a:solidFill>
            <a:srgbClr val="7CC7FF">
              <a:lumMod val="20000"/>
              <a:lumOff val="8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6" name="Table 155">
            <a:extLst>
              <a:ext uri="{FF2B5EF4-FFF2-40B4-BE49-F238E27FC236}">
                <a16:creationId xmlns:a16="http://schemas.microsoft.com/office/drawing/2014/main" id="{3B1C4004-9501-2A41-B1AF-8C5C1358869A}"/>
              </a:ext>
            </a:extLst>
          </p:cNvPr>
          <p:cNvGraphicFramePr>
            <a:graphicFrameLocks noGrp="1"/>
          </p:cNvGraphicFramePr>
          <p:nvPr/>
        </p:nvGraphicFramePr>
        <p:xfrm>
          <a:off x="5077942" y="3195699"/>
          <a:ext cx="4869097" cy="1950720"/>
        </p:xfrm>
        <a:graphic>
          <a:graphicData uri="http://schemas.openxmlformats.org/drawingml/2006/table">
            <a:tbl>
              <a:tblPr firstRow="1" bandRow="1"/>
              <a:tblGrid>
                <a:gridCol w="1713469">
                  <a:extLst>
                    <a:ext uri="{9D8B030D-6E8A-4147-A177-3AD203B41FA5}">
                      <a16:colId xmlns:a16="http://schemas.microsoft.com/office/drawing/2014/main" val="20000"/>
                    </a:ext>
                  </a:extLst>
                </a:gridCol>
                <a:gridCol w="1335820">
                  <a:extLst>
                    <a:ext uri="{9D8B030D-6E8A-4147-A177-3AD203B41FA5}">
                      <a16:colId xmlns:a16="http://schemas.microsoft.com/office/drawing/2014/main" val="20001"/>
                    </a:ext>
                  </a:extLst>
                </a:gridCol>
                <a:gridCol w="1819808">
                  <a:extLst>
                    <a:ext uri="{9D8B030D-6E8A-4147-A177-3AD203B41FA5}">
                      <a16:colId xmlns:a16="http://schemas.microsoft.com/office/drawing/2014/main" val="20002"/>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appSecurity-2.0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jaxrsClient-2.0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jsp-2.3</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beanValidation-1.1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jdbc-4.2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cdi-1.2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jndi-1.0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servlet-3.1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ejbLite-3.2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jpa-2.1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ssl-1.0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el-3.0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jsonp-1.0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4"/>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jsf-2.2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3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20000"/>
                        <a:lumOff val="80000"/>
                      </a:srgbClr>
                    </a:solidFill>
                  </a:tcPr>
                </a:tc>
                <a:extLst>
                  <a:ext uri="{0D108BD9-81ED-4DB2-BD59-A6C34878D82A}">
                    <a16:rowId xmlns:a16="http://schemas.microsoft.com/office/drawing/2014/main" val="10005"/>
                  </a:ext>
                </a:extLst>
              </a:tr>
            </a:tbl>
          </a:graphicData>
        </a:graphic>
      </p:graphicFrame>
      <p:sp>
        <p:nvSpPr>
          <p:cNvPr id="157" name="Rounded Rectangular Callout 156">
            <a:extLst>
              <a:ext uri="{FF2B5EF4-FFF2-40B4-BE49-F238E27FC236}">
                <a16:creationId xmlns:a16="http://schemas.microsoft.com/office/drawing/2014/main" id="{4514AEC0-F19E-4745-AF41-3E6DFD2C26FE}"/>
              </a:ext>
            </a:extLst>
          </p:cNvPr>
          <p:cNvSpPr/>
          <p:nvPr/>
        </p:nvSpPr>
        <p:spPr>
          <a:xfrm>
            <a:off x="4939327" y="927437"/>
            <a:ext cx="6997808" cy="1966988"/>
          </a:xfrm>
          <a:prstGeom prst="wedgeRoundRectCallout">
            <a:avLst>
              <a:gd name="adj1" fmla="val -73533"/>
              <a:gd name="adj2" fmla="val 39319"/>
              <a:gd name="adj3" fmla="val 16667"/>
            </a:avLst>
          </a:prstGeom>
          <a:solidFill>
            <a:srgbClr val="7CC7FF">
              <a:lumMod val="60000"/>
              <a:lumOff val="40000"/>
            </a:srgbClr>
          </a:solidFill>
          <a:ln w="25400" cap="flat" cmpd="sng" algn="ctr">
            <a:solidFill>
              <a:sysClr val="windowText" lastClr="000000"/>
            </a:solidFill>
            <a:prstDash val="solid"/>
          </a:ln>
          <a:effectLst>
            <a:outerShdw blurRad="50800" dist="76200" dir="2700000" algn="tl" rotWithShape="0">
              <a:prstClr val="black">
                <a:alpha val="40000"/>
              </a:prstClr>
            </a:outerShdw>
          </a:effectLst>
        </p:spPr>
        <p:txBody>
          <a:bodyPr rtlCol="0" anchor="ctr"/>
          <a:lstStyle/>
          <a:p>
            <a:pPr marL="0" marR="0" lvl="0" indent="0" algn="ctr" defTabSz="609585"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graphicFrame>
        <p:nvGraphicFramePr>
          <p:cNvPr id="158" name="Table 157">
            <a:extLst>
              <a:ext uri="{FF2B5EF4-FFF2-40B4-BE49-F238E27FC236}">
                <a16:creationId xmlns:a16="http://schemas.microsoft.com/office/drawing/2014/main" id="{A8FEF6CB-10E1-664A-A8B2-4D727F8BBF77}"/>
              </a:ext>
            </a:extLst>
          </p:cNvPr>
          <p:cNvGraphicFramePr>
            <a:graphicFrameLocks noGrp="1"/>
          </p:cNvGraphicFramePr>
          <p:nvPr/>
        </p:nvGraphicFramePr>
        <p:xfrm>
          <a:off x="5156463" y="1111407"/>
          <a:ext cx="6654052" cy="1625600"/>
        </p:xfrm>
        <a:graphic>
          <a:graphicData uri="http://schemas.openxmlformats.org/drawingml/2006/table">
            <a:tbl>
              <a:tblPr firstRow="1" bandRow="1"/>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appClientSupport-1.0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managedBeans-1.0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0"/>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batch-1.0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1"/>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concurrent-1.0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2"/>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jca-1.7</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webProfile-7.0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3"/>
                  </a:ext>
                </a:extLst>
              </a:tr>
              <a:tr h="32512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300" dirty="0"/>
                        <a:t>wmqJmsClient-2.0</a:t>
                      </a:r>
                    </a:p>
                  </a:txBody>
                  <a:tcPr marL="121920" marR="121920" marT="60960" marB="60960">
                    <a:lnL>
                      <a:noFill/>
                    </a:lnL>
                    <a:lnR>
                      <a:noFill/>
                    </a:lnR>
                    <a:lnT>
                      <a:noFill/>
                    </a:lnT>
                    <a:lnB>
                      <a:noFill/>
                    </a:lnB>
                    <a:lnTlToBr w="12700" cmpd="sng">
                      <a:noFill/>
                      <a:prstDash val="solid"/>
                    </a:lnTlToBr>
                    <a:lnBlToTr w="12700" cmpd="sng">
                      <a:noFill/>
                      <a:prstDash val="solid"/>
                    </a:lnBlToTr>
                    <a:solidFill>
                      <a:srgbClr val="7CC7FF">
                        <a:lumMod val="60000"/>
                        <a:lumOff val="4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85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00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liberty-maven-app-parent</a:t>
            </a:r>
          </a:p>
          <a:p>
            <a:pPr lvl="1"/>
            <a:r>
              <a:rPr lang="en-US" dirty="0"/>
              <a:t>liberty-</a:t>
            </a:r>
            <a:r>
              <a:rPr lang="en-US" dirty="0" err="1"/>
              <a:t>archtetype</a:t>
            </a:r>
            <a:r>
              <a:rPr lang="en-US" dirty="0"/>
              <a:t>-*</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Feature-based 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31107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1D2-8D57-3D47-AD45-294D2CF3EB23}"/>
              </a:ext>
            </a:extLst>
          </p:cNvPr>
          <p:cNvSpPr>
            <a:spLocks noGrp="1"/>
          </p:cNvSpPr>
          <p:nvPr>
            <p:ph type="title"/>
          </p:nvPr>
        </p:nvSpPr>
        <p:spPr>
          <a:xfrm>
            <a:off x="609600" y="274639"/>
            <a:ext cx="10972800" cy="1143000"/>
          </a:xfrm>
        </p:spPr>
        <p:txBody>
          <a:bodyPr>
            <a:normAutofit/>
          </a:bodyPr>
          <a:lstStyle/>
          <a:p>
            <a:r>
              <a:rPr lang="en-US" sz="4000" dirty="0"/>
              <a:t>Maven Composed Liberty</a:t>
            </a:r>
          </a:p>
        </p:txBody>
      </p:sp>
      <p:sp>
        <p:nvSpPr>
          <p:cNvPr id="6" name="Round Diagonal Corner Rectangle 5">
            <a:extLst>
              <a:ext uri="{FF2B5EF4-FFF2-40B4-BE49-F238E27FC236}">
                <a16:creationId xmlns:a16="http://schemas.microsoft.com/office/drawing/2014/main" id="{B670A535-15EA-8243-929E-F256135CB7EA}"/>
              </a:ext>
            </a:extLst>
          </p:cNvPr>
          <p:cNvSpPr/>
          <p:nvPr/>
        </p:nvSpPr>
        <p:spPr>
          <a:xfrm>
            <a:off x="909105" y="1293091"/>
            <a:ext cx="3105636" cy="2216727"/>
          </a:xfrm>
          <a:prstGeom prst="round2DiagRect">
            <a:avLst/>
          </a:prstGeom>
          <a:solidFill>
            <a:schemeClr val="accent1">
              <a:lumMod val="75000"/>
            </a:schemeClr>
          </a:solidFill>
        </p:spPr>
        <p:txBody>
          <a:bodyPr wrap="square" lIns="0" tIns="0" rIns="0" bIns="0" rtlCol="0" anchor="t">
            <a:noAutofit/>
          </a:bodyPr>
          <a:lstStyle/>
          <a:p>
            <a:r>
              <a:rPr lang="en-US" sz="1067" dirty="0">
                <a:solidFill>
                  <a:schemeClr val="bg1"/>
                </a:solidFill>
                <a:latin typeface="Arial"/>
                <a:cs typeface="Arial"/>
              </a:rPr>
              <a:t>project </a:t>
            </a:r>
            <a:r>
              <a:rPr lang="en-US" sz="1067" dirty="0" err="1">
                <a:solidFill>
                  <a:schemeClr val="bg1"/>
                </a:solidFill>
                <a:latin typeface="Arial"/>
                <a:cs typeface="Arial"/>
              </a:rPr>
              <a:t>xmlns</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a:t>
            </a:r>
            <a:r>
              <a:rPr lang="en-US" sz="1067" dirty="0" err="1">
                <a:solidFill>
                  <a:schemeClr val="bg1"/>
                </a:solidFill>
                <a:latin typeface="Arial"/>
                <a:cs typeface="Arial"/>
              </a:rPr>
              <a:t>xmlns:xsi</a:t>
            </a:r>
            <a:r>
              <a:rPr lang="en-US" sz="1067" dirty="0">
                <a:solidFill>
                  <a:schemeClr val="bg1"/>
                </a:solidFill>
                <a:latin typeface="Arial"/>
                <a:cs typeface="Arial"/>
              </a:rPr>
              <a:t>="http://www.w3.org/2001/</a:t>
            </a:r>
            <a:r>
              <a:rPr lang="en-US" sz="1067" dirty="0" err="1">
                <a:solidFill>
                  <a:schemeClr val="bg1"/>
                </a:solidFill>
                <a:latin typeface="Arial"/>
                <a:cs typeface="Arial"/>
              </a:rPr>
              <a:t>XMLSchema</a:t>
            </a:r>
            <a:r>
              <a:rPr lang="en-US" sz="1067" dirty="0">
                <a:solidFill>
                  <a:schemeClr val="bg1"/>
                </a:solidFill>
                <a:latin typeface="Arial"/>
                <a:cs typeface="Arial"/>
              </a:rPr>
              <a:t>-instance" </a:t>
            </a:r>
            <a:r>
              <a:rPr lang="en-US" sz="1067" dirty="0" err="1">
                <a:solidFill>
                  <a:schemeClr val="bg1"/>
                </a:solidFill>
                <a:latin typeface="Arial"/>
                <a:cs typeface="Arial"/>
              </a:rPr>
              <a:t>xsi:schemaLocation</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http://</a:t>
            </a:r>
            <a:r>
              <a:rPr lang="en-US" sz="1067" dirty="0" err="1">
                <a:solidFill>
                  <a:schemeClr val="bg1"/>
                </a:solidFill>
                <a:latin typeface="Arial"/>
                <a:cs typeface="Arial"/>
              </a:rPr>
              <a:t>maven.apache.org</a:t>
            </a:r>
            <a:r>
              <a:rPr lang="en-US" sz="1067" dirty="0">
                <a:solidFill>
                  <a:schemeClr val="bg1"/>
                </a:solidFill>
                <a:latin typeface="Arial"/>
                <a:cs typeface="Arial"/>
              </a:rPr>
              <a:t>/maven-v4_0_0.xsd"&gt;</a:t>
            </a:r>
          </a:p>
          <a:p>
            <a:r>
              <a:rPr lang="en-US" sz="1067" dirty="0">
                <a:solidFill>
                  <a:schemeClr val="bg1"/>
                </a:solidFill>
                <a:latin typeface="Arial"/>
                <a:cs typeface="Arial"/>
              </a:rPr>
              <a:t>    &lt;</a:t>
            </a:r>
            <a:r>
              <a:rPr lang="en-US" sz="1067" dirty="0" err="1">
                <a:solidFill>
                  <a:schemeClr val="bg1"/>
                </a:solidFill>
                <a:latin typeface="Arial"/>
                <a:cs typeface="Arial"/>
              </a:rPr>
              <a:t>modelVersion</a:t>
            </a:r>
            <a:r>
              <a:rPr lang="en-US" sz="1067" dirty="0">
                <a:solidFill>
                  <a:schemeClr val="bg1"/>
                </a:solidFill>
                <a:latin typeface="Arial"/>
                <a:cs typeface="Arial"/>
              </a:rPr>
              <a:t>&gt;4.0.0&lt;/</a:t>
            </a:r>
            <a:r>
              <a:rPr lang="en-US" sz="1067" dirty="0" err="1">
                <a:solidFill>
                  <a:schemeClr val="bg1"/>
                </a:solidFill>
                <a:latin typeface="Arial"/>
                <a:cs typeface="Arial"/>
              </a:rPr>
              <a:t>modelVersion</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groupId</a:t>
            </a:r>
            <a:r>
              <a:rPr lang="en-US" sz="1067" dirty="0">
                <a:solidFill>
                  <a:schemeClr val="bg1"/>
                </a:solidFill>
                <a:latin typeface="Arial"/>
                <a:cs typeface="Arial"/>
              </a:rPr>
              <a:t>&gt;test&lt;/</a:t>
            </a:r>
            <a:r>
              <a:rPr lang="en-US" sz="1067" dirty="0" err="1">
                <a:solidFill>
                  <a:schemeClr val="bg1"/>
                </a:solidFill>
                <a:latin typeface="Arial"/>
                <a:cs typeface="Arial"/>
              </a:rPr>
              <a:t>groupId</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artifactId</a:t>
            </a:r>
            <a:r>
              <a:rPr lang="en-US" sz="1067" dirty="0">
                <a:solidFill>
                  <a:schemeClr val="bg1"/>
                </a:solidFill>
                <a:latin typeface="Arial"/>
                <a:cs typeface="Arial"/>
              </a:rPr>
              <a:t>&gt;</a:t>
            </a:r>
            <a:r>
              <a:rPr lang="en-US" sz="1067" dirty="0" err="1">
                <a:solidFill>
                  <a:schemeClr val="bg1"/>
                </a:solidFill>
                <a:latin typeface="Arial"/>
                <a:cs typeface="Arial"/>
              </a:rPr>
              <a:t>serviceA</a:t>
            </a:r>
            <a:r>
              <a:rPr lang="en-US" sz="1067" dirty="0">
                <a:solidFill>
                  <a:schemeClr val="bg1"/>
                </a:solidFill>
                <a:latin typeface="Arial"/>
                <a:cs typeface="Arial"/>
              </a:rPr>
              <a:t>&lt;/</a:t>
            </a:r>
            <a:r>
              <a:rPr lang="en-US" sz="1067" dirty="0" err="1">
                <a:solidFill>
                  <a:schemeClr val="bg1"/>
                </a:solidFill>
                <a:latin typeface="Arial"/>
                <a:cs typeface="Arial"/>
              </a:rPr>
              <a:t>artifactId</a:t>
            </a:r>
            <a:r>
              <a:rPr lang="en-US" sz="1067" dirty="0">
                <a:solidFill>
                  <a:schemeClr val="bg1"/>
                </a:solidFill>
                <a:latin typeface="Arial"/>
                <a:cs typeface="Arial"/>
              </a:rPr>
              <a:t>&gt;</a:t>
            </a:r>
          </a:p>
          <a:p>
            <a:r>
              <a:rPr lang="en-US" sz="1067" dirty="0">
                <a:solidFill>
                  <a:schemeClr val="bg1"/>
                </a:solidFill>
                <a:latin typeface="Arial"/>
                <a:cs typeface="Arial"/>
              </a:rPr>
              <a:t>    &lt;packaging&gt;war&lt;/packaging&gt;</a:t>
            </a:r>
          </a:p>
          <a:p>
            <a:r>
              <a:rPr lang="en-US" sz="1067" dirty="0">
                <a:solidFill>
                  <a:schemeClr val="bg1"/>
                </a:solidFill>
                <a:latin typeface="Arial"/>
                <a:cs typeface="Arial"/>
              </a:rPr>
              <a:t>    &lt;version&gt;1.0-SNAPSHOT&lt;/version&gt;</a:t>
            </a:r>
          </a:p>
        </p:txBody>
      </p:sp>
      <p:sp>
        <p:nvSpPr>
          <p:cNvPr id="7" name="Rounded Rectangle 6">
            <a:extLst>
              <a:ext uri="{FF2B5EF4-FFF2-40B4-BE49-F238E27FC236}">
                <a16:creationId xmlns:a16="http://schemas.microsoft.com/office/drawing/2014/main" id="{87B9C610-E98A-6240-A66A-1D095E81CC17}"/>
              </a:ext>
            </a:extLst>
          </p:cNvPr>
          <p:cNvSpPr/>
          <p:nvPr/>
        </p:nvSpPr>
        <p:spPr>
          <a:xfrm>
            <a:off x="7253626" y="935951"/>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commons</a:t>
            </a:r>
          </a:p>
        </p:txBody>
      </p:sp>
      <p:sp>
        <p:nvSpPr>
          <p:cNvPr id="8" name="Rounded Rectangle 7">
            <a:extLst>
              <a:ext uri="{FF2B5EF4-FFF2-40B4-BE49-F238E27FC236}">
                <a16:creationId xmlns:a16="http://schemas.microsoft.com/office/drawing/2014/main" id="{50A88F44-5A4C-C74F-B459-BA75D794BB99}"/>
              </a:ext>
            </a:extLst>
          </p:cNvPr>
          <p:cNvSpPr/>
          <p:nvPr/>
        </p:nvSpPr>
        <p:spPr>
          <a:xfrm>
            <a:off x="7253626" y="1945793"/>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javaee-api</a:t>
            </a:r>
            <a:endParaRPr lang="en-US" sz="2400" dirty="0">
              <a:solidFill>
                <a:srgbClr val="FFFFFF"/>
              </a:solidFill>
              <a:latin typeface="Arial"/>
              <a:cs typeface="Arial"/>
            </a:endParaRPr>
          </a:p>
        </p:txBody>
      </p:sp>
      <p:cxnSp>
        <p:nvCxnSpPr>
          <p:cNvPr id="10" name="Straight Arrow Connector 9">
            <a:extLst>
              <a:ext uri="{FF2B5EF4-FFF2-40B4-BE49-F238E27FC236}">
                <a16:creationId xmlns:a16="http://schemas.microsoft.com/office/drawing/2014/main" id="{E34872CB-AF3A-3B4C-9930-1C4B7E8F5439}"/>
              </a:ext>
            </a:extLst>
          </p:cNvPr>
          <p:cNvCxnSpPr>
            <a:stCxn id="6" idx="0"/>
            <a:endCxn id="7" idx="1"/>
          </p:cNvCxnSpPr>
          <p:nvPr/>
        </p:nvCxnSpPr>
        <p:spPr>
          <a:xfrm flipV="1">
            <a:off x="4014740" y="1293091"/>
            <a:ext cx="3238885"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7FDF21-D3B2-A64D-A56D-56F284779FC3}"/>
              </a:ext>
            </a:extLst>
          </p:cNvPr>
          <p:cNvCxnSpPr>
            <a:stCxn id="6" idx="0"/>
            <a:endCxn id="8" idx="1"/>
          </p:cNvCxnSpPr>
          <p:nvPr/>
        </p:nvCxnSpPr>
        <p:spPr>
          <a:xfrm flipV="1">
            <a:off x="4014740" y="2302932"/>
            <a:ext cx="3238885" cy="9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Down Arrow 12">
            <a:extLst>
              <a:ext uri="{FF2B5EF4-FFF2-40B4-BE49-F238E27FC236}">
                <a16:creationId xmlns:a16="http://schemas.microsoft.com/office/drawing/2014/main" id="{AC110D87-8711-BD4C-B1D9-AA45CBDAB7F8}"/>
              </a:ext>
            </a:extLst>
          </p:cNvPr>
          <p:cNvSpPr/>
          <p:nvPr/>
        </p:nvSpPr>
        <p:spPr>
          <a:xfrm>
            <a:off x="2110939" y="3854642"/>
            <a:ext cx="701964" cy="788169"/>
          </a:xfrm>
          <a:prstGeom prst="downArrow">
            <a:avLst/>
          </a:prstGeom>
          <a:solidFill>
            <a:schemeClr val="accent1">
              <a:lumMod val="75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 name="Rounded Rectangle 13">
            <a:extLst>
              <a:ext uri="{FF2B5EF4-FFF2-40B4-BE49-F238E27FC236}">
                <a16:creationId xmlns:a16="http://schemas.microsoft.com/office/drawing/2014/main" id="{C6E8E5A4-B676-6341-B6CC-605302BCEB08}"/>
              </a:ext>
            </a:extLst>
          </p:cNvPr>
          <p:cNvSpPr/>
          <p:nvPr/>
        </p:nvSpPr>
        <p:spPr>
          <a:xfrm>
            <a:off x="1399308" y="4987634"/>
            <a:ext cx="2125225" cy="1194572"/>
          </a:xfrm>
          <a:prstGeom prst="roundRect">
            <a:avLst/>
          </a:prstGeom>
          <a:solidFill>
            <a:schemeClr val="accent2">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serviceA.war</a:t>
            </a:r>
            <a:endParaRPr lang="en-US" sz="2400" dirty="0">
              <a:solidFill>
                <a:srgbClr val="FFFFFF"/>
              </a:solidFill>
              <a:latin typeface="Arial"/>
              <a:cs typeface="Arial"/>
            </a:endParaRPr>
          </a:p>
        </p:txBody>
      </p:sp>
      <p:sp>
        <p:nvSpPr>
          <p:cNvPr id="15" name="Rounded Rectangle 14">
            <a:extLst>
              <a:ext uri="{FF2B5EF4-FFF2-40B4-BE49-F238E27FC236}">
                <a16:creationId xmlns:a16="http://schemas.microsoft.com/office/drawing/2014/main" id="{28DC3E04-51E7-594B-9BD5-38990B094283}"/>
              </a:ext>
            </a:extLst>
          </p:cNvPr>
          <p:cNvSpPr/>
          <p:nvPr/>
        </p:nvSpPr>
        <p:spPr>
          <a:xfrm>
            <a:off x="5559739" y="4938894"/>
            <a:ext cx="2125225" cy="1310553"/>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dirty="0" err="1">
                <a:solidFill>
                  <a:schemeClr val="bg2"/>
                </a:solidFill>
              </a:rPr>
              <a:t>defaultServer</a:t>
            </a:r>
            <a:endParaRPr lang="en-US" sz="2400" dirty="0">
              <a:solidFill>
                <a:schemeClr val="bg2"/>
              </a:solidFill>
            </a:endParaRPr>
          </a:p>
        </p:txBody>
      </p:sp>
      <p:pic>
        <p:nvPicPr>
          <p:cNvPr id="16" name="Picture 15">
            <a:extLst>
              <a:ext uri="{FF2B5EF4-FFF2-40B4-BE49-F238E27FC236}">
                <a16:creationId xmlns:a16="http://schemas.microsoft.com/office/drawing/2014/main" id="{844CFF10-FC69-7442-92B1-359063C0173C}"/>
              </a:ext>
            </a:extLst>
          </p:cNvPr>
          <p:cNvPicPr>
            <a:picLocks noChangeAspect="1"/>
          </p:cNvPicPr>
          <p:nvPr/>
        </p:nvPicPr>
        <p:blipFill>
          <a:blip r:embed="rId2"/>
          <a:stretch>
            <a:fillRect/>
          </a:stretch>
        </p:blipFill>
        <p:spPr>
          <a:xfrm>
            <a:off x="7335924" y="5898465"/>
            <a:ext cx="837400" cy="636424"/>
          </a:xfrm>
          <a:prstGeom prst="rect">
            <a:avLst/>
          </a:prstGeom>
        </p:spPr>
      </p:pic>
      <p:cxnSp>
        <p:nvCxnSpPr>
          <p:cNvPr id="18" name="Straight Arrow Connector 17">
            <a:extLst>
              <a:ext uri="{FF2B5EF4-FFF2-40B4-BE49-F238E27FC236}">
                <a16:creationId xmlns:a16="http://schemas.microsoft.com/office/drawing/2014/main" id="{263127D2-56C6-0A4D-9F58-BEC28330E499}"/>
              </a:ext>
            </a:extLst>
          </p:cNvPr>
          <p:cNvCxnSpPr>
            <a:cxnSpLocks/>
            <a:stCxn id="14" idx="3"/>
            <a:endCxn id="15" idx="1"/>
          </p:cNvCxnSpPr>
          <p:nvPr/>
        </p:nvCxnSpPr>
        <p:spPr>
          <a:xfrm>
            <a:off x="3524533" y="5584920"/>
            <a:ext cx="2035206" cy="9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01DC3DE-50BA-7340-91AC-A6640F25C2F7}"/>
              </a:ext>
            </a:extLst>
          </p:cNvPr>
          <p:cNvSpPr txBox="1"/>
          <p:nvPr/>
        </p:nvSpPr>
        <p:spPr>
          <a:xfrm>
            <a:off x="4849338" y="1209844"/>
            <a:ext cx="1653017" cy="461665"/>
          </a:xfrm>
          <a:prstGeom prst="rect">
            <a:avLst/>
          </a:prstGeom>
          <a:noFill/>
        </p:spPr>
        <p:txBody>
          <a:bodyPr wrap="none" rtlCol="0">
            <a:spAutoFit/>
          </a:bodyPr>
          <a:lstStyle/>
          <a:p>
            <a:r>
              <a:rPr lang="en-US" sz="2400" dirty="0">
                <a:solidFill>
                  <a:schemeClr val="accent4"/>
                </a:solidFill>
              </a:rPr>
              <a:t>depends</a:t>
            </a:r>
            <a:r>
              <a:rPr lang="en-US" sz="2400" dirty="0"/>
              <a:t> on</a:t>
            </a:r>
          </a:p>
        </p:txBody>
      </p:sp>
      <p:sp>
        <p:nvSpPr>
          <p:cNvPr id="20" name="TextBox 19">
            <a:extLst>
              <a:ext uri="{FF2B5EF4-FFF2-40B4-BE49-F238E27FC236}">
                <a16:creationId xmlns:a16="http://schemas.microsoft.com/office/drawing/2014/main" id="{0FD42616-43AE-B442-BA3C-6CD447721825}"/>
              </a:ext>
            </a:extLst>
          </p:cNvPr>
          <p:cNvSpPr txBox="1"/>
          <p:nvPr/>
        </p:nvSpPr>
        <p:spPr>
          <a:xfrm>
            <a:off x="3941841" y="4940185"/>
            <a:ext cx="1371850" cy="461665"/>
          </a:xfrm>
          <a:prstGeom prst="rect">
            <a:avLst/>
          </a:prstGeom>
          <a:noFill/>
        </p:spPr>
        <p:txBody>
          <a:bodyPr wrap="none" rtlCol="0">
            <a:spAutoFit/>
          </a:bodyPr>
          <a:lstStyle/>
          <a:p>
            <a:r>
              <a:rPr lang="en-US" sz="2400" dirty="0">
                <a:solidFill>
                  <a:schemeClr val="accent4"/>
                </a:solidFill>
              </a:rPr>
              <a:t>installs</a:t>
            </a:r>
            <a:r>
              <a:rPr lang="en-US" sz="2400" dirty="0"/>
              <a:t> to</a:t>
            </a:r>
          </a:p>
        </p:txBody>
      </p:sp>
      <p:sp>
        <p:nvSpPr>
          <p:cNvPr id="24" name="Rounded Rectangle 23">
            <a:extLst>
              <a:ext uri="{FF2B5EF4-FFF2-40B4-BE49-F238E27FC236}">
                <a16:creationId xmlns:a16="http://schemas.microsoft.com/office/drawing/2014/main" id="{50B63DCD-0168-4442-8EEA-449C68932FD9}"/>
              </a:ext>
            </a:extLst>
          </p:cNvPr>
          <p:cNvSpPr/>
          <p:nvPr/>
        </p:nvSpPr>
        <p:spPr>
          <a:xfrm>
            <a:off x="6871856" y="341605"/>
            <a:ext cx="5015345" cy="273396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3AE8359-7094-D140-B9AB-E816B3EFC4FA}"/>
              </a:ext>
            </a:extLst>
          </p:cNvPr>
          <p:cNvSpPr txBox="1"/>
          <p:nvPr/>
        </p:nvSpPr>
        <p:spPr>
          <a:xfrm>
            <a:off x="7149166" y="418642"/>
            <a:ext cx="2450671" cy="461665"/>
          </a:xfrm>
          <a:prstGeom prst="rect">
            <a:avLst/>
          </a:prstGeom>
          <a:noFill/>
        </p:spPr>
        <p:txBody>
          <a:bodyPr wrap="none" rtlCol="0">
            <a:spAutoFit/>
          </a:bodyPr>
          <a:lstStyle/>
          <a:p>
            <a:r>
              <a:rPr lang="en-US" sz="2400" dirty="0"/>
              <a:t>Maven Repository</a:t>
            </a:r>
          </a:p>
        </p:txBody>
      </p:sp>
      <p:sp>
        <p:nvSpPr>
          <p:cNvPr id="26" name="Rounded Rectangle 25">
            <a:extLst>
              <a:ext uri="{FF2B5EF4-FFF2-40B4-BE49-F238E27FC236}">
                <a16:creationId xmlns:a16="http://schemas.microsoft.com/office/drawing/2014/main" id="{89E9D1D4-1224-6043-BAB9-93DFE5666F2C}"/>
              </a:ext>
            </a:extLst>
          </p:cNvPr>
          <p:cNvSpPr/>
          <p:nvPr/>
        </p:nvSpPr>
        <p:spPr>
          <a:xfrm>
            <a:off x="9570413" y="1938486"/>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wlp</a:t>
            </a:r>
            <a:endParaRPr lang="en-US" sz="2400" dirty="0">
              <a:solidFill>
                <a:srgbClr val="FFFFFF"/>
              </a:solidFill>
              <a:latin typeface="Arial"/>
              <a:cs typeface="Arial"/>
            </a:endParaRPr>
          </a:p>
        </p:txBody>
      </p:sp>
      <p:cxnSp>
        <p:nvCxnSpPr>
          <p:cNvPr id="28" name="Straight Arrow Connector 27">
            <a:extLst>
              <a:ext uri="{FF2B5EF4-FFF2-40B4-BE49-F238E27FC236}">
                <a16:creationId xmlns:a16="http://schemas.microsoft.com/office/drawing/2014/main" id="{B2A93F07-0960-8747-86A2-54127BF0648F}"/>
              </a:ext>
            </a:extLst>
          </p:cNvPr>
          <p:cNvCxnSpPr>
            <a:cxnSpLocks/>
            <a:stCxn id="15" idx="0"/>
            <a:endCxn id="26" idx="2"/>
          </p:cNvCxnSpPr>
          <p:nvPr/>
        </p:nvCxnSpPr>
        <p:spPr>
          <a:xfrm flipV="1">
            <a:off x="6622352" y="2652765"/>
            <a:ext cx="4055655" cy="228612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36" name="Rounded Rectangle 35">
            <a:extLst>
              <a:ext uri="{FF2B5EF4-FFF2-40B4-BE49-F238E27FC236}">
                <a16:creationId xmlns:a16="http://schemas.microsoft.com/office/drawing/2014/main" id="{FC6497E3-BE2B-A54C-B18C-A2137303DF5F}"/>
              </a:ext>
            </a:extLst>
          </p:cNvPr>
          <p:cNvSpPr/>
          <p:nvPr/>
        </p:nvSpPr>
        <p:spPr>
          <a:xfrm>
            <a:off x="9570413" y="4909582"/>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t>
            </a:r>
          </a:p>
        </p:txBody>
      </p:sp>
      <p:sp>
        <p:nvSpPr>
          <p:cNvPr id="39" name="Rounded Rectangle 38">
            <a:extLst>
              <a:ext uri="{FF2B5EF4-FFF2-40B4-BE49-F238E27FC236}">
                <a16:creationId xmlns:a16="http://schemas.microsoft.com/office/drawing/2014/main" id="{C3C6E1E3-1200-AD4E-9ED3-11EEAB38D6F6}"/>
              </a:ext>
            </a:extLst>
          </p:cNvPr>
          <p:cNvSpPr/>
          <p:nvPr/>
        </p:nvSpPr>
        <p:spPr>
          <a:xfrm>
            <a:off x="9379527" y="4389596"/>
            <a:ext cx="2681624" cy="201662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0" name="TextBox 39">
            <a:extLst>
              <a:ext uri="{FF2B5EF4-FFF2-40B4-BE49-F238E27FC236}">
                <a16:creationId xmlns:a16="http://schemas.microsoft.com/office/drawing/2014/main" id="{E4FAB522-ECC7-AE47-B0D6-133675F877FC}"/>
              </a:ext>
            </a:extLst>
          </p:cNvPr>
          <p:cNvSpPr txBox="1"/>
          <p:nvPr/>
        </p:nvSpPr>
        <p:spPr>
          <a:xfrm>
            <a:off x="9465953" y="4425184"/>
            <a:ext cx="2458815" cy="461665"/>
          </a:xfrm>
          <a:prstGeom prst="rect">
            <a:avLst/>
          </a:prstGeom>
          <a:noFill/>
        </p:spPr>
        <p:txBody>
          <a:bodyPr wrap="none" rtlCol="0">
            <a:spAutoFit/>
          </a:bodyPr>
          <a:lstStyle/>
          <a:p>
            <a:r>
              <a:rPr lang="en-US" sz="2400" dirty="0"/>
              <a:t>Liberty Repository</a:t>
            </a:r>
          </a:p>
        </p:txBody>
      </p:sp>
      <p:cxnSp>
        <p:nvCxnSpPr>
          <p:cNvPr id="42" name="Straight Arrow Connector 41">
            <a:extLst>
              <a:ext uri="{FF2B5EF4-FFF2-40B4-BE49-F238E27FC236}">
                <a16:creationId xmlns:a16="http://schemas.microsoft.com/office/drawing/2014/main" id="{31346370-36A6-0D47-B040-E47F5C802139}"/>
              </a:ext>
            </a:extLst>
          </p:cNvPr>
          <p:cNvCxnSpPr>
            <a:cxnSpLocks/>
            <a:stCxn id="36" idx="1"/>
            <a:endCxn id="15" idx="3"/>
          </p:cNvCxnSpPr>
          <p:nvPr/>
        </p:nvCxnSpPr>
        <p:spPr>
          <a:xfrm flipH="1">
            <a:off x="7684964" y="5266722"/>
            <a:ext cx="1885449" cy="327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74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1D2-8D57-3D47-AD45-294D2CF3EB23}"/>
              </a:ext>
            </a:extLst>
          </p:cNvPr>
          <p:cNvSpPr>
            <a:spLocks noGrp="1"/>
          </p:cNvSpPr>
          <p:nvPr>
            <p:ph type="title"/>
          </p:nvPr>
        </p:nvSpPr>
        <p:spPr/>
        <p:txBody>
          <a:bodyPr>
            <a:normAutofit/>
          </a:bodyPr>
          <a:lstStyle/>
          <a:p>
            <a:r>
              <a:rPr lang="en-US" sz="4000" dirty="0"/>
              <a:t>Maven Composed Liberty</a:t>
            </a:r>
          </a:p>
        </p:txBody>
      </p:sp>
      <p:sp>
        <p:nvSpPr>
          <p:cNvPr id="6" name="Round Diagonal Corner Rectangle 5">
            <a:extLst>
              <a:ext uri="{FF2B5EF4-FFF2-40B4-BE49-F238E27FC236}">
                <a16:creationId xmlns:a16="http://schemas.microsoft.com/office/drawing/2014/main" id="{B670A535-15EA-8243-929E-F256135CB7EA}"/>
              </a:ext>
            </a:extLst>
          </p:cNvPr>
          <p:cNvSpPr/>
          <p:nvPr/>
        </p:nvSpPr>
        <p:spPr>
          <a:xfrm>
            <a:off x="909105" y="1293091"/>
            <a:ext cx="3105636" cy="2216727"/>
          </a:xfrm>
          <a:prstGeom prst="round2DiagRect">
            <a:avLst/>
          </a:prstGeom>
          <a:solidFill>
            <a:schemeClr val="accent1">
              <a:lumMod val="75000"/>
            </a:schemeClr>
          </a:solidFill>
        </p:spPr>
        <p:txBody>
          <a:bodyPr wrap="square" lIns="0" tIns="0" rIns="0" bIns="0" rtlCol="0" anchor="t">
            <a:noAutofit/>
          </a:bodyPr>
          <a:lstStyle/>
          <a:p>
            <a:r>
              <a:rPr lang="en-US" sz="1067" dirty="0">
                <a:solidFill>
                  <a:schemeClr val="bg1"/>
                </a:solidFill>
                <a:latin typeface="Arial"/>
                <a:cs typeface="Arial"/>
              </a:rPr>
              <a:t>project </a:t>
            </a:r>
            <a:r>
              <a:rPr lang="en-US" sz="1067" dirty="0" err="1">
                <a:solidFill>
                  <a:schemeClr val="bg1"/>
                </a:solidFill>
                <a:latin typeface="Arial"/>
                <a:cs typeface="Arial"/>
              </a:rPr>
              <a:t>xmlns</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a:t>
            </a:r>
            <a:r>
              <a:rPr lang="en-US" sz="1067" dirty="0" err="1">
                <a:solidFill>
                  <a:schemeClr val="bg1"/>
                </a:solidFill>
                <a:latin typeface="Arial"/>
                <a:cs typeface="Arial"/>
              </a:rPr>
              <a:t>xmlns:xsi</a:t>
            </a:r>
            <a:r>
              <a:rPr lang="en-US" sz="1067" dirty="0">
                <a:solidFill>
                  <a:schemeClr val="bg1"/>
                </a:solidFill>
                <a:latin typeface="Arial"/>
                <a:cs typeface="Arial"/>
              </a:rPr>
              <a:t>="http://www.w3.org/2001/</a:t>
            </a:r>
            <a:r>
              <a:rPr lang="en-US" sz="1067" dirty="0" err="1">
                <a:solidFill>
                  <a:schemeClr val="bg1"/>
                </a:solidFill>
                <a:latin typeface="Arial"/>
                <a:cs typeface="Arial"/>
              </a:rPr>
              <a:t>XMLSchema</a:t>
            </a:r>
            <a:r>
              <a:rPr lang="en-US" sz="1067" dirty="0">
                <a:solidFill>
                  <a:schemeClr val="bg1"/>
                </a:solidFill>
                <a:latin typeface="Arial"/>
                <a:cs typeface="Arial"/>
              </a:rPr>
              <a:t>-instance" </a:t>
            </a:r>
            <a:r>
              <a:rPr lang="en-US" sz="1067" dirty="0" err="1">
                <a:solidFill>
                  <a:schemeClr val="bg1"/>
                </a:solidFill>
                <a:latin typeface="Arial"/>
                <a:cs typeface="Arial"/>
              </a:rPr>
              <a:t>xsi:schemaLocation</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http://</a:t>
            </a:r>
            <a:r>
              <a:rPr lang="en-US" sz="1067" dirty="0" err="1">
                <a:solidFill>
                  <a:schemeClr val="bg1"/>
                </a:solidFill>
                <a:latin typeface="Arial"/>
                <a:cs typeface="Arial"/>
              </a:rPr>
              <a:t>maven.apache.org</a:t>
            </a:r>
            <a:r>
              <a:rPr lang="en-US" sz="1067" dirty="0">
                <a:solidFill>
                  <a:schemeClr val="bg1"/>
                </a:solidFill>
                <a:latin typeface="Arial"/>
                <a:cs typeface="Arial"/>
              </a:rPr>
              <a:t>/maven-v4_0_0.xsd"&gt;</a:t>
            </a:r>
          </a:p>
          <a:p>
            <a:r>
              <a:rPr lang="en-US" sz="1067" dirty="0">
                <a:solidFill>
                  <a:schemeClr val="bg1"/>
                </a:solidFill>
                <a:latin typeface="Arial"/>
                <a:cs typeface="Arial"/>
              </a:rPr>
              <a:t>    &lt;</a:t>
            </a:r>
            <a:r>
              <a:rPr lang="en-US" sz="1067" dirty="0" err="1">
                <a:solidFill>
                  <a:schemeClr val="bg1"/>
                </a:solidFill>
                <a:latin typeface="Arial"/>
                <a:cs typeface="Arial"/>
              </a:rPr>
              <a:t>modelVersion</a:t>
            </a:r>
            <a:r>
              <a:rPr lang="en-US" sz="1067" dirty="0">
                <a:solidFill>
                  <a:schemeClr val="bg1"/>
                </a:solidFill>
                <a:latin typeface="Arial"/>
                <a:cs typeface="Arial"/>
              </a:rPr>
              <a:t>&gt;4.0.0&lt;/</a:t>
            </a:r>
            <a:r>
              <a:rPr lang="en-US" sz="1067" dirty="0" err="1">
                <a:solidFill>
                  <a:schemeClr val="bg1"/>
                </a:solidFill>
                <a:latin typeface="Arial"/>
                <a:cs typeface="Arial"/>
              </a:rPr>
              <a:t>modelVersion</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groupId</a:t>
            </a:r>
            <a:r>
              <a:rPr lang="en-US" sz="1067" dirty="0">
                <a:solidFill>
                  <a:schemeClr val="bg1"/>
                </a:solidFill>
                <a:latin typeface="Arial"/>
                <a:cs typeface="Arial"/>
              </a:rPr>
              <a:t>&gt;test&lt;/</a:t>
            </a:r>
            <a:r>
              <a:rPr lang="en-US" sz="1067" dirty="0" err="1">
                <a:solidFill>
                  <a:schemeClr val="bg1"/>
                </a:solidFill>
                <a:latin typeface="Arial"/>
                <a:cs typeface="Arial"/>
              </a:rPr>
              <a:t>groupId</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artifactId</a:t>
            </a:r>
            <a:r>
              <a:rPr lang="en-US" sz="1067" dirty="0">
                <a:solidFill>
                  <a:schemeClr val="bg1"/>
                </a:solidFill>
                <a:latin typeface="Arial"/>
                <a:cs typeface="Arial"/>
              </a:rPr>
              <a:t>&gt;</a:t>
            </a:r>
            <a:r>
              <a:rPr lang="en-US" sz="1067" dirty="0" err="1">
                <a:solidFill>
                  <a:schemeClr val="bg1"/>
                </a:solidFill>
                <a:latin typeface="Arial"/>
                <a:cs typeface="Arial"/>
              </a:rPr>
              <a:t>serviceA</a:t>
            </a:r>
            <a:r>
              <a:rPr lang="en-US" sz="1067" dirty="0">
                <a:solidFill>
                  <a:schemeClr val="bg1"/>
                </a:solidFill>
                <a:latin typeface="Arial"/>
                <a:cs typeface="Arial"/>
              </a:rPr>
              <a:t>&lt;/</a:t>
            </a:r>
            <a:r>
              <a:rPr lang="en-US" sz="1067" dirty="0" err="1">
                <a:solidFill>
                  <a:schemeClr val="bg1"/>
                </a:solidFill>
                <a:latin typeface="Arial"/>
                <a:cs typeface="Arial"/>
              </a:rPr>
              <a:t>artifactId</a:t>
            </a:r>
            <a:r>
              <a:rPr lang="en-US" sz="1067" dirty="0">
                <a:solidFill>
                  <a:schemeClr val="bg1"/>
                </a:solidFill>
                <a:latin typeface="Arial"/>
                <a:cs typeface="Arial"/>
              </a:rPr>
              <a:t>&gt;</a:t>
            </a:r>
          </a:p>
          <a:p>
            <a:r>
              <a:rPr lang="en-US" sz="1067" dirty="0">
                <a:solidFill>
                  <a:schemeClr val="bg1"/>
                </a:solidFill>
                <a:latin typeface="Arial"/>
                <a:cs typeface="Arial"/>
              </a:rPr>
              <a:t>    &lt;packaging&gt;war&lt;/packaging&gt;</a:t>
            </a:r>
          </a:p>
          <a:p>
            <a:r>
              <a:rPr lang="en-US" sz="1067" dirty="0">
                <a:solidFill>
                  <a:schemeClr val="bg1"/>
                </a:solidFill>
                <a:latin typeface="Arial"/>
                <a:cs typeface="Arial"/>
              </a:rPr>
              <a:t>    &lt;version&gt;1.0-SNAPSHOT&lt;/version&gt;</a:t>
            </a:r>
          </a:p>
        </p:txBody>
      </p:sp>
      <p:sp>
        <p:nvSpPr>
          <p:cNvPr id="7" name="Rounded Rectangle 6">
            <a:extLst>
              <a:ext uri="{FF2B5EF4-FFF2-40B4-BE49-F238E27FC236}">
                <a16:creationId xmlns:a16="http://schemas.microsoft.com/office/drawing/2014/main" id="{87B9C610-E98A-6240-A66A-1D095E81CC17}"/>
              </a:ext>
            </a:extLst>
          </p:cNvPr>
          <p:cNvSpPr/>
          <p:nvPr/>
        </p:nvSpPr>
        <p:spPr>
          <a:xfrm>
            <a:off x="7253626" y="935951"/>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commons</a:t>
            </a:r>
          </a:p>
        </p:txBody>
      </p:sp>
      <p:sp>
        <p:nvSpPr>
          <p:cNvPr id="8" name="Rounded Rectangle 7">
            <a:extLst>
              <a:ext uri="{FF2B5EF4-FFF2-40B4-BE49-F238E27FC236}">
                <a16:creationId xmlns:a16="http://schemas.microsoft.com/office/drawing/2014/main" id="{50A88F44-5A4C-C74F-B459-BA75D794BB99}"/>
              </a:ext>
            </a:extLst>
          </p:cNvPr>
          <p:cNvSpPr/>
          <p:nvPr/>
        </p:nvSpPr>
        <p:spPr>
          <a:xfrm>
            <a:off x="7253626" y="1945793"/>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t>
            </a:r>
          </a:p>
        </p:txBody>
      </p:sp>
      <p:cxnSp>
        <p:nvCxnSpPr>
          <p:cNvPr id="10" name="Straight Arrow Connector 9">
            <a:extLst>
              <a:ext uri="{FF2B5EF4-FFF2-40B4-BE49-F238E27FC236}">
                <a16:creationId xmlns:a16="http://schemas.microsoft.com/office/drawing/2014/main" id="{E34872CB-AF3A-3B4C-9930-1C4B7E8F5439}"/>
              </a:ext>
            </a:extLst>
          </p:cNvPr>
          <p:cNvCxnSpPr>
            <a:stCxn id="6" idx="0"/>
            <a:endCxn id="7" idx="1"/>
          </p:cNvCxnSpPr>
          <p:nvPr/>
        </p:nvCxnSpPr>
        <p:spPr>
          <a:xfrm flipV="1">
            <a:off x="4014740" y="1293091"/>
            <a:ext cx="3238885"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7FDF21-D3B2-A64D-A56D-56F284779FC3}"/>
              </a:ext>
            </a:extLst>
          </p:cNvPr>
          <p:cNvCxnSpPr>
            <a:stCxn id="6" idx="0"/>
            <a:endCxn id="8" idx="1"/>
          </p:cNvCxnSpPr>
          <p:nvPr/>
        </p:nvCxnSpPr>
        <p:spPr>
          <a:xfrm flipV="1">
            <a:off x="4014740" y="2302932"/>
            <a:ext cx="3238885" cy="9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Down Arrow 12">
            <a:extLst>
              <a:ext uri="{FF2B5EF4-FFF2-40B4-BE49-F238E27FC236}">
                <a16:creationId xmlns:a16="http://schemas.microsoft.com/office/drawing/2014/main" id="{AC110D87-8711-BD4C-B1D9-AA45CBDAB7F8}"/>
              </a:ext>
            </a:extLst>
          </p:cNvPr>
          <p:cNvSpPr/>
          <p:nvPr/>
        </p:nvSpPr>
        <p:spPr>
          <a:xfrm>
            <a:off x="2110939" y="3854642"/>
            <a:ext cx="701964" cy="788169"/>
          </a:xfrm>
          <a:prstGeom prst="downArrow">
            <a:avLst/>
          </a:prstGeom>
          <a:solidFill>
            <a:schemeClr val="accent1">
              <a:lumMod val="75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 name="Rounded Rectangle 13">
            <a:extLst>
              <a:ext uri="{FF2B5EF4-FFF2-40B4-BE49-F238E27FC236}">
                <a16:creationId xmlns:a16="http://schemas.microsoft.com/office/drawing/2014/main" id="{C6E8E5A4-B676-6341-B6CC-605302BCEB08}"/>
              </a:ext>
            </a:extLst>
          </p:cNvPr>
          <p:cNvSpPr/>
          <p:nvPr/>
        </p:nvSpPr>
        <p:spPr>
          <a:xfrm>
            <a:off x="1399308" y="5154225"/>
            <a:ext cx="2125225" cy="879892"/>
          </a:xfrm>
          <a:prstGeom prst="roundRect">
            <a:avLst/>
          </a:prstGeom>
          <a:solidFill>
            <a:schemeClr val="accent2">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serviceA.war</a:t>
            </a:r>
            <a:endParaRPr lang="en-US" sz="2400" dirty="0">
              <a:solidFill>
                <a:srgbClr val="FFFFFF"/>
              </a:solidFill>
              <a:latin typeface="Arial"/>
              <a:cs typeface="Arial"/>
            </a:endParaRPr>
          </a:p>
        </p:txBody>
      </p:sp>
      <p:sp>
        <p:nvSpPr>
          <p:cNvPr id="15" name="Rounded Rectangle 14">
            <a:extLst>
              <a:ext uri="{FF2B5EF4-FFF2-40B4-BE49-F238E27FC236}">
                <a16:creationId xmlns:a16="http://schemas.microsoft.com/office/drawing/2014/main" id="{28DC3E04-51E7-594B-9BD5-38990B094283}"/>
              </a:ext>
            </a:extLst>
          </p:cNvPr>
          <p:cNvSpPr/>
          <p:nvPr/>
        </p:nvSpPr>
        <p:spPr>
          <a:xfrm>
            <a:off x="5559739" y="4938894"/>
            <a:ext cx="2125225" cy="1310553"/>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dirty="0" err="1">
                <a:solidFill>
                  <a:schemeClr val="bg2"/>
                </a:solidFill>
              </a:rPr>
              <a:t>defaultServer</a:t>
            </a:r>
            <a:endParaRPr lang="en-US" sz="2400" dirty="0">
              <a:solidFill>
                <a:schemeClr val="bg2"/>
              </a:solidFill>
            </a:endParaRPr>
          </a:p>
        </p:txBody>
      </p:sp>
      <p:pic>
        <p:nvPicPr>
          <p:cNvPr id="16" name="Picture 15">
            <a:extLst>
              <a:ext uri="{FF2B5EF4-FFF2-40B4-BE49-F238E27FC236}">
                <a16:creationId xmlns:a16="http://schemas.microsoft.com/office/drawing/2014/main" id="{844CFF10-FC69-7442-92B1-359063C0173C}"/>
              </a:ext>
            </a:extLst>
          </p:cNvPr>
          <p:cNvPicPr>
            <a:picLocks noChangeAspect="1"/>
          </p:cNvPicPr>
          <p:nvPr/>
        </p:nvPicPr>
        <p:blipFill>
          <a:blip r:embed="rId2"/>
          <a:stretch>
            <a:fillRect/>
          </a:stretch>
        </p:blipFill>
        <p:spPr>
          <a:xfrm>
            <a:off x="7335924" y="5898465"/>
            <a:ext cx="837400" cy="636424"/>
          </a:xfrm>
          <a:prstGeom prst="rect">
            <a:avLst/>
          </a:prstGeom>
        </p:spPr>
      </p:pic>
      <p:cxnSp>
        <p:nvCxnSpPr>
          <p:cNvPr id="18" name="Straight Arrow Connector 17">
            <a:extLst>
              <a:ext uri="{FF2B5EF4-FFF2-40B4-BE49-F238E27FC236}">
                <a16:creationId xmlns:a16="http://schemas.microsoft.com/office/drawing/2014/main" id="{263127D2-56C6-0A4D-9F58-BEC28330E499}"/>
              </a:ext>
            </a:extLst>
          </p:cNvPr>
          <p:cNvCxnSpPr>
            <a:cxnSpLocks/>
            <a:stCxn id="14" idx="3"/>
            <a:endCxn id="15" idx="1"/>
          </p:cNvCxnSpPr>
          <p:nvPr/>
        </p:nvCxnSpPr>
        <p:spPr>
          <a:xfrm>
            <a:off x="3524533" y="5594171"/>
            <a:ext cx="2035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50B63DCD-0168-4442-8EEA-449C68932FD9}"/>
              </a:ext>
            </a:extLst>
          </p:cNvPr>
          <p:cNvSpPr/>
          <p:nvPr/>
        </p:nvSpPr>
        <p:spPr>
          <a:xfrm>
            <a:off x="6871856" y="341605"/>
            <a:ext cx="5015345" cy="273396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3AE8359-7094-D140-B9AB-E816B3EFC4FA}"/>
              </a:ext>
            </a:extLst>
          </p:cNvPr>
          <p:cNvSpPr txBox="1"/>
          <p:nvPr/>
        </p:nvSpPr>
        <p:spPr>
          <a:xfrm>
            <a:off x="7149166" y="418642"/>
            <a:ext cx="2450671" cy="461665"/>
          </a:xfrm>
          <a:prstGeom prst="rect">
            <a:avLst/>
          </a:prstGeom>
          <a:noFill/>
        </p:spPr>
        <p:txBody>
          <a:bodyPr wrap="none" rtlCol="0">
            <a:spAutoFit/>
          </a:bodyPr>
          <a:lstStyle/>
          <a:p>
            <a:r>
              <a:rPr lang="en-US" sz="2400" dirty="0"/>
              <a:t>Maven Repository</a:t>
            </a:r>
          </a:p>
        </p:txBody>
      </p:sp>
      <p:sp>
        <p:nvSpPr>
          <p:cNvPr id="26" name="Rounded Rectangle 25">
            <a:extLst>
              <a:ext uri="{FF2B5EF4-FFF2-40B4-BE49-F238E27FC236}">
                <a16:creationId xmlns:a16="http://schemas.microsoft.com/office/drawing/2014/main" id="{89E9D1D4-1224-6043-BAB9-93DFE5666F2C}"/>
              </a:ext>
            </a:extLst>
          </p:cNvPr>
          <p:cNvSpPr/>
          <p:nvPr/>
        </p:nvSpPr>
        <p:spPr>
          <a:xfrm>
            <a:off x="9570413" y="1938486"/>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wlp</a:t>
            </a:r>
            <a:endParaRPr lang="en-US" sz="2400" dirty="0">
              <a:solidFill>
                <a:srgbClr val="FFFFFF"/>
              </a:solidFill>
              <a:latin typeface="Arial"/>
              <a:cs typeface="Arial"/>
            </a:endParaRPr>
          </a:p>
        </p:txBody>
      </p:sp>
      <p:cxnSp>
        <p:nvCxnSpPr>
          <p:cNvPr id="28" name="Straight Arrow Connector 27">
            <a:extLst>
              <a:ext uri="{FF2B5EF4-FFF2-40B4-BE49-F238E27FC236}">
                <a16:creationId xmlns:a16="http://schemas.microsoft.com/office/drawing/2014/main" id="{B2A93F07-0960-8747-86A2-54127BF0648F}"/>
              </a:ext>
            </a:extLst>
          </p:cNvPr>
          <p:cNvCxnSpPr>
            <a:cxnSpLocks/>
            <a:stCxn id="15" idx="0"/>
            <a:endCxn id="26" idx="2"/>
          </p:cNvCxnSpPr>
          <p:nvPr/>
        </p:nvCxnSpPr>
        <p:spPr>
          <a:xfrm flipV="1">
            <a:off x="6622352" y="2652765"/>
            <a:ext cx="4055655" cy="228612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7D610AF-0530-F843-A94C-B0843D3E6DFB}"/>
              </a:ext>
            </a:extLst>
          </p:cNvPr>
          <p:cNvCxnSpPr>
            <a:cxnSpLocks/>
            <a:stCxn id="8" idx="2"/>
            <a:endCxn id="15" idx="0"/>
          </p:cNvCxnSpPr>
          <p:nvPr/>
        </p:nvCxnSpPr>
        <p:spPr>
          <a:xfrm flipH="1">
            <a:off x="6622352" y="2660072"/>
            <a:ext cx="1576462" cy="2278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4AB4E0E-3185-B944-AABB-30BBB91CA32D}"/>
              </a:ext>
            </a:extLst>
          </p:cNvPr>
          <p:cNvSpPr txBox="1"/>
          <p:nvPr/>
        </p:nvSpPr>
        <p:spPr>
          <a:xfrm>
            <a:off x="4849338" y="1209844"/>
            <a:ext cx="1653017" cy="461665"/>
          </a:xfrm>
          <a:prstGeom prst="rect">
            <a:avLst/>
          </a:prstGeom>
          <a:noFill/>
        </p:spPr>
        <p:txBody>
          <a:bodyPr wrap="none" rtlCol="0">
            <a:spAutoFit/>
          </a:bodyPr>
          <a:lstStyle/>
          <a:p>
            <a:r>
              <a:rPr lang="en-US" sz="2400" dirty="0">
                <a:solidFill>
                  <a:schemeClr val="accent4"/>
                </a:solidFill>
              </a:rPr>
              <a:t>depends</a:t>
            </a:r>
            <a:r>
              <a:rPr lang="en-US" sz="2400" dirty="0"/>
              <a:t> on</a:t>
            </a:r>
          </a:p>
        </p:txBody>
      </p:sp>
      <p:sp>
        <p:nvSpPr>
          <p:cNvPr id="29" name="TextBox 28">
            <a:extLst>
              <a:ext uri="{FF2B5EF4-FFF2-40B4-BE49-F238E27FC236}">
                <a16:creationId xmlns:a16="http://schemas.microsoft.com/office/drawing/2014/main" id="{40CB2B63-FBE4-164D-9B10-3DD8D7693C08}"/>
              </a:ext>
            </a:extLst>
          </p:cNvPr>
          <p:cNvSpPr txBox="1"/>
          <p:nvPr/>
        </p:nvSpPr>
        <p:spPr>
          <a:xfrm>
            <a:off x="3941841" y="4940185"/>
            <a:ext cx="1371850" cy="461665"/>
          </a:xfrm>
          <a:prstGeom prst="rect">
            <a:avLst/>
          </a:prstGeom>
          <a:noFill/>
        </p:spPr>
        <p:txBody>
          <a:bodyPr wrap="none" rtlCol="0">
            <a:spAutoFit/>
          </a:bodyPr>
          <a:lstStyle/>
          <a:p>
            <a:r>
              <a:rPr lang="en-US" sz="2400" dirty="0">
                <a:solidFill>
                  <a:schemeClr val="accent4"/>
                </a:solidFill>
              </a:rPr>
              <a:t>installs</a:t>
            </a:r>
            <a:r>
              <a:rPr lang="en-US" sz="2400" dirty="0"/>
              <a:t> to</a:t>
            </a:r>
          </a:p>
        </p:txBody>
      </p:sp>
      <p:sp>
        <p:nvSpPr>
          <p:cNvPr id="30" name="Rounded Rectangle 29">
            <a:extLst>
              <a:ext uri="{FF2B5EF4-FFF2-40B4-BE49-F238E27FC236}">
                <a16:creationId xmlns:a16="http://schemas.microsoft.com/office/drawing/2014/main" id="{2A9C49A9-3EBA-A942-ABA1-D667E49331F2}"/>
              </a:ext>
            </a:extLst>
          </p:cNvPr>
          <p:cNvSpPr/>
          <p:nvPr/>
        </p:nvSpPr>
        <p:spPr>
          <a:xfrm>
            <a:off x="9570413" y="935951"/>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jaxrs-2.1-api</a:t>
            </a:r>
          </a:p>
        </p:txBody>
      </p:sp>
      <p:cxnSp>
        <p:nvCxnSpPr>
          <p:cNvPr id="31" name="Straight Arrow Connector 30">
            <a:extLst>
              <a:ext uri="{FF2B5EF4-FFF2-40B4-BE49-F238E27FC236}">
                <a16:creationId xmlns:a16="http://schemas.microsoft.com/office/drawing/2014/main" id="{BE5F86C4-C851-C145-9031-95A3B7488C82}"/>
              </a:ext>
            </a:extLst>
          </p:cNvPr>
          <p:cNvCxnSpPr>
            <a:cxnSpLocks/>
          </p:cNvCxnSpPr>
          <p:nvPr/>
        </p:nvCxnSpPr>
        <p:spPr>
          <a:xfrm flipV="1">
            <a:off x="9144001" y="1650230"/>
            <a:ext cx="455836" cy="295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78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lstStyle/>
          <a:p>
            <a:pPr marL="0" indent="0">
              <a:buNone/>
            </a:pPr>
            <a:r>
              <a:rPr lang="en-US" dirty="0"/>
              <a:t>The Masterclass is Open Sourced at: </a:t>
            </a:r>
            <a:r>
              <a:rPr lang="en-US" dirty="0">
                <a:hlinkClick r:id="rId2"/>
              </a:rPr>
              <a:t>https://github.com/gcharters/open-liberty-masterclass</a:t>
            </a: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E5F0-4579-1E46-84C8-B7F1F132D759}"/>
              </a:ext>
            </a:extLst>
          </p:cNvPr>
          <p:cNvSpPr>
            <a:spLocks noGrp="1"/>
          </p:cNvSpPr>
          <p:nvPr>
            <p:ph type="title"/>
          </p:nvPr>
        </p:nvSpPr>
        <p:spPr/>
        <p:txBody>
          <a:bodyPr/>
          <a:lstStyle/>
          <a:p>
            <a:r>
              <a:rPr lang="en-US" dirty="0"/>
              <a:t>Maven/Gradle</a:t>
            </a:r>
          </a:p>
        </p:txBody>
      </p:sp>
      <p:sp>
        <p:nvSpPr>
          <p:cNvPr id="3" name="Rounded Rectangle 2">
            <a:extLst>
              <a:ext uri="{FF2B5EF4-FFF2-40B4-BE49-F238E27FC236}">
                <a16:creationId xmlns:a16="http://schemas.microsoft.com/office/drawing/2014/main" id="{B1B157F3-CA83-4541-9EC4-34430A9001C2}"/>
              </a:ext>
            </a:extLst>
          </p:cNvPr>
          <p:cNvSpPr/>
          <p:nvPr/>
        </p:nvSpPr>
        <p:spPr>
          <a:xfrm>
            <a:off x="8979877" y="2689972"/>
            <a:ext cx="2602524" cy="2133600"/>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t>Maven Central</a:t>
            </a:r>
          </a:p>
        </p:txBody>
      </p:sp>
      <p:sp>
        <p:nvSpPr>
          <p:cNvPr id="4" name="Rectangle 3">
            <a:extLst>
              <a:ext uri="{FF2B5EF4-FFF2-40B4-BE49-F238E27FC236}">
                <a16:creationId xmlns:a16="http://schemas.microsoft.com/office/drawing/2014/main" id="{80F7B295-A637-4D4B-A202-5615634FF301}"/>
              </a:ext>
            </a:extLst>
          </p:cNvPr>
          <p:cNvSpPr/>
          <p:nvPr/>
        </p:nvSpPr>
        <p:spPr>
          <a:xfrm>
            <a:off x="609600" y="1783809"/>
            <a:ext cx="7002163" cy="44250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867" dirty="0">
                <a:solidFill>
                  <a:srgbClr val="FFFF00"/>
                </a:solidFill>
                <a:latin typeface="Lucida Console" panose="020B0609040504020204" pitchFamily="49" charset="0"/>
              </a:rPr>
              <a:t>&lt;dependencies&gt;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a:t>
            </a:r>
            <a:r>
              <a:rPr lang="en-US" sz="1867" dirty="0" err="1">
                <a:solidFill>
                  <a:srgbClr val="FFFF00"/>
                </a:solidFill>
                <a:latin typeface="Lucida Console" panose="020B0609040504020204" pitchFamily="49" charset="0"/>
              </a:rPr>
              <a:t>io.openliberty.features</a:t>
            </a:r>
            <a:r>
              <a:rPr lang="en-US" sz="1867" dirty="0">
                <a:solidFill>
                  <a:srgbClr val="FFFF00"/>
                </a:solidFill>
                <a:latin typeface="Lucida Console" panose="020B0609040504020204" pitchFamily="49" charset="0"/>
              </a:rPr>
              <a:t>&lt;/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 </a:t>
            </a:r>
          </a:p>
          <a:p>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&gt;jaxrs-2.1&lt;/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 </a:t>
            </a:r>
          </a:p>
          <a:p>
            <a:r>
              <a:rPr lang="en-US" sz="1867" dirty="0">
                <a:solidFill>
                  <a:srgbClr val="FFFF00"/>
                </a:solidFill>
                <a:latin typeface="Lucida Console" panose="020B0609040504020204" pitchFamily="49" charset="0"/>
              </a:rPr>
              <a:t>    &lt;type&gt;</a:t>
            </a:r>
            <a:r>
              <a:rPr lang="en-US" sz="1867" dirty="0" err="1">
                <a:solidFill>
                  <a:srgbClr val="FFFF00"/>
                </a:solidFill>
                <a:latin typeface="Lucida Console" panose="020B0609040504020204" pitchFamily="49" charset="0"/>
              </a:rPr>
              <a:t>esa</a:t>
            </a:r>
            <a:r>
              <a:rPr lang="en-US" sz="1867" dirty="0">
                <a:solidFill>
                  <a:srgbClr val="FFFF00"/>
                </a:solidFill>
                <a:latin typeface="Lucida Console" panose="020B0609040504020204" pitchFamily="49" charset="0"/>
              </a:rPr>
              <a:t>&lt;/type&gt;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a:t>
            </a:r>
            <a:r>
              <a:rPr lang="en-US" sz="1867" dirty="0" err="1">
                <a:solidFill>
                  <a:srgbClr val="FFFF00"/>
                </a:solidFill>
                <a:latin typeface="Lucida Console" panose="020B0609040504020204" pitchFamily="49" charset="0"/>
              </a:rPr>
              <a:t>io.openliberty.features</a:t>
            </a:r>
            <a:r>
              <a:rPr lang="en-US" sz="1867" dirty="0">
                <a:solidFill>
                  <a:srgbClr val="FFFF00"/>
                </a:solidFill>
                <a:latin typeface="Lucida Console" panose="020B0609040504020204" pitchFamily="49" charset="0"/>
              </a:rPr>
              <a:t>&lt;/</a:t>
            </a:r>
            <a:r>
              <a:rPr lang="en-US" sz="1867" dirty="0" err="1">
                <a:solidFill>
                  <a:srgbClr val="FFFF00"/>
                </a:solidFill>
                <a:latin typeface="Lucida Console" panose="020B0609040504020204" pitchFamily="49" charset="0"/>
              </a:rPr>
              <a:t>groupId</a:t>
            </a:r>
            <a:r>
              <a:rPr lang="en-US" sz="1867" dirty="0">
                <a:solidFill>
                  <a:srgbClr val="FFFF00"/>
                </a:solidFill>
                <a:latin typeface="Lucida Console" panose="020B0609040504020204" pitchFamily="49" charset="0"/>
              </a:rPr>
              <a:t>&gt;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&gt;jsonb-1.0&lt;/</a:t>
            </a:r>
            <a:r>
              <a:rPr lang="en-US" sz="1867" dirty="0" err="1">
                <a:solidFill>
                  <a:srgbClr val="FFFF00"/>
                </a:solidFill>
                <a:latin typeface="Lucida Console" panose="020B0609040504020204" pitchFamily="49" charset="0"/>
              </a:rPr>
              <a:t>artifactId</a:t>
            </a:r>
            <a:r>
              <a:rPr lang="en-US" sz="1867" dirty="0">
                <a:solidFill>
                  <a:srgbClr val="FFFF00"/>
                </a:solidFill>
                <a:latin typeface="Lucida Console" panose="020B0609040504020204" pitchFamily="49" charset="0"/>
              </a:rPr>
              <a:t>&gt;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&lt;type&gt;</a:t>
            </a:r>
            <a:r>
              <a:rPr lang="en-US" sz="1867" dirty="0" err="1">
                <a:solidFill>
                  <a:srgbClr val="FFFF00"/>
                </a:solidFill>
                <a:latin typeface="Lucida Console" panose="020B0609040504020204" pitchFamily="49" charset="0"/>
              </a:rPr>
              <a:t>esa</a:t>
            </a:r>
            <a:r>
              <a:rPr lang="en-US" sz="1867" dirty="0">
                <a:solidFill>
                  <a:srgbClr val="FFFF00"/>
                </a:solidFill>
                <a:latin typeface="Lucida Console" panose="020B0609040504020204" pitchFamily="49" charset="0"/>
              </a:rPr>
              <a:t>&lt;/type&gt;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  &lt;/dependency&gt; </a:t>
            </a:r>
            <a:br>
              <a:rPr lang="en-US" sz="1867" dirty="0">
                <a:solidFill>
                  <a:srgbClr val="FFFF00"/>
                </a:solidFill>
                <a:latin typeface="Lucida Console" panose="020B0609040504020204" pitchFamily="49" charset="0"/>
              </a:rPr>
            </a:br>
            <a:r>
              <a:rPr lang="en-US" sz="1867" dirty="0">
                <a:solidFill>
                  <a:srgbClr val="FFFF00"/>
                </a:solidFill>
                <a:latin typeface="Lucida Console" panose="020B0609040504020204" pitchFamily="49" charset="0"/>
              </a:rPr>
              <a:t>&lt;/dependencies&gt; </a:t>
            </a:r>
          </a:p>
        </p:txBody>
      </p:sp>
      <p:cxnSp>
        <p:nvCxnSpPr>
          <p:cNvPr id="6" name="Straight Arrow Connector 5">
            <a:extLst>
              <a:ext uri="{FF2B5EF4-FFF2-40B4-BE49-F238E27FC236}">
                <a16:creationId xmlns:a16="http://schemas.microsoft.com/office/drawing/2014/main" id="{C5B1F8B7-99D7-E745-BF99-AA303A16E0DC}"/>
              </a:ext>
            </a:extLst>
          </p:cNvPr>
          <p:cNvCxnSpPr>
            <a:cxnSpLocks/>
            <a:endCxn id="3" idx="1"/>
          </p:cNvCxnSpPr>
          <p:nvPr/>
        </p:nvCxnSpPr>
        <p:spPr>
          <a:xfrm>
            <a:off x="6211329" y="3299791"/>
            <a:ext cx="2768548" cy="456981"/>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BB0C0C7-F926-6845-B9C8-7919CCACB197}"/>
              </a:ext>
            </a:extLst>
          </p:cNvPr>
          <p:cNvCxnSpPr>
            <a:cxnSpLocks/>
            <a:endCxn id="3" idx="1"/>
          </p:cNvCxnSpPr>
          <p:nvPr/>
        </p:nvCxnSpPr>
        <p:spPr>
          <a:xfrm flipV="1">
            <a:off x="6211329" y="3756773"/>
            <a:ext cx="2768547" cy="938796"/>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693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3</a:t>
            </a:r>
          </a:p>
        </p:txBody>
      </p:sp>
    </p:spTree>
    <p:extLst>
      <p:ext uri="{BB962C8B-B14F-4D97-AF65-F5344CB8AC3E}">
        <p14:creationId xmlns:p14="http://schemas.microsoft.com/office/powerpoint/2010/main" val="175943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dirty="0"/>
              <a:t>Eclipse </a:t>
            </a:r>
            <a:r>
              <a:rPr lang="en" dirty="0" err="1"/>
              <a:t>MicroProfile</a:t>
            </a:r>
            <a:endParaRPr dirty="0"/>
          </a:p>
        </p:txBody>
      </p:sp>
      <p:sp>
        <p:nvSpPr>
          <p:cNvPr id="248" name="Shape 248"/>
          <p:cNvSpPr txBox="1"/>
          <p:nvPr/>
        </p:nvSpPr>
        <p:spPr>
          <a:xfrm>
            <a:off x="369603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5321639" y="2397807"/>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28832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Fault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Tolerance</a:t>
            </a:r>
          </a:p>
        </p:txBody>
      </p:sp>
      <p:sp>
        <p:nvSpPr>
          <p:cNvPr id="15" name="Shape 251">
            <a:extLst>
              <a:ext uri="{FF2B5EF4-FFF2-40B4-BE49-F238E27FC236}">
                <a16:creationId xmlns:a16="http://schemas.microsoft.com/office/drawing/2014/main" id="{4B593773-0970-BA4C-B2DF-62AB02B8C4AC}"/>
              </a:ext>
            </a:extLst>
          </p:cNvPr>
          <p:cNvSpPr txBox="1"/>
          <p:nvPr/>
        </p:nvSpPr>
        <p:spPr>
          <a:xfrm>
            <a:off x="12576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12" name="Shape 245">
            <a:extLst>
              <a:ext uri="{FF2B5EF4-FFF2-40B4-BE49-F238E27FC236}">
                <a16:creationId xmlns:a16="http://schemas.microsoft.com/office/drawing/2014/main" id="{A074A387-6279-0A47-A2CA-80A47651B052}"/>
              </a:ext>
            </a:extLst>
          </p:cNvPr>
          <p:cNvSpPr txBox="1"/>
          <p:nvPr/>
        </p:nvSpPr>
        <p:spPr>
          <a:xfrm>
            <a:off x="61344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13" name="Shape 246">
            <a:extLst>
              <a:ext uri="{FF2B5EF4-FFF2-40B4-BE49-F238E27FC236}">
                <a16:creationId xmlns:a16="http://schemas.microsoft.com/office/drawing/2014/main" id="{5F76B676-4B5E-B348-A486-97DDCCF1EA27}"/>
              </a:ext>
            </a:extLst>
          </p:cNvPr>
          <p:cNvSpPr txBox="1"/>
          <p:nvPr/>
        </p:nvSpPr>
        <p:spPr>
          <a:xfrm>
            <a:off x="207078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Open Tracing </a:t>
            </a:r>
          </a:p>
        </p:txBody>
      </p:sp>
      <p:sp>
        <p:nvSpPr>
          <p:cNvPr id="14" name="Shape 247">
            <a:extLst>
              <a:ext uri="{FF2B5EF4-FFF2-40B4-BE49-F238E27FC236}">
                <a16:creationId xmlns:a16="http://schemas.microsoft.com/office/drawing/2014/main" id="{56FE6D22-F257-CA49-85F3-7E79310CF097}"/>
              </a:ext>
            </a:extLst>
          </p:cNvPr>
          <p:cNvSpPr txBox="1"/>
          <p:nvPr/>
        </p:nvSpPr>
        <p:spPr>
          <a:xfrm>
            <a:off x="450918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a:t>
            </a:r>
            <a:endParaRPr sz="1600" dirty="0">
              <a:solidFill>
                <a:srgbClr val="FFFFFF"/>
              </a:solidFill>
              <a:latin typeface="Proxima Nova"/>
              <a:ea typeface="Proxima Nova"/>
              <a:cs typeface="Proxima Nova"/>
              <a:sym typeface="Proxima Nova"/>
            </a:endParaRPr>
          </a:p>
        </p:txBody>
      </p:sp>
      <p:pic>
        <p:nvPicPr>
          <p:cNvPr id="16" name="Picture 15">
            <a:extLst>
              <a:ext uri="{FF2B5EF4-FFF2-40B4-BE49-F238E27FC236}">
                <a16:creationId xmlns:a16="http://schemas.microsoft.com/office/drawing/2014/main" id="{F7D24BCC-2044-794A-A318-C2ED00E3CCCC}"/>
              </a:ext>
            </a:extLst>
          </p:cNvPr>
          <p:cNvPicPr>
            <a:picLocks noChangeAspect="1"/>
          </p:cNvPicPr>
          <p:nvPr/>
        </p:nvPicPr>
        <p:blipFill>
          <a:blip r:embed="rId3"/>
          <a:stretch>
            <a:fillRect/>
          </a:stretch>
        </p:blipFill>
        <p:spPr>
          <a:xfrm>
            <a:off x="0" y="6086489"/>
            <a:ext cx="12192000" cy="771251"/>
          </a:xfrm>
          <a:prstGeom prst="rect">
            <a:avLst/>
          </a:prstGeom>
        </p:spPr>
      </p:pic>
      <p:grpSp>
        <p:nvGrpSpPr>
          <p:cNvPr id="19" name="Group 18">
            <a:extLst>
              <a:ext uri="{FF2B5EF4-FFF2-40B4-BE49-F238E27FC236}">
                <a16:creationId xmlns:a16="http://schemas.microsoft.com/office/drawing/2014/main" id="{FAAA07BF-A8D5-4945-8847-5E96CDB67E08}"/>
              </a:ext>
            </a:extLst>
          </p:cNvPr>
          <p:cNvGrpSpPr/>
          <p:nvPr/>
        </p:nvGrpSpPr>
        <p:grpSpPr>
          <a:xfrm>
            <a:off x="422738" y="4130722"/>
            <a:ext cx="8084203" cy="810127"/>
            <a:chOff x="1850716" y="3098040"/>
            <a:chExt cx="6063152" cy="607595"/>
          </a:xfrm>
        </p:grpSpPr>
        <p:sp>
          <p:nvSpPr>
            <p:cNvPr id="20" name="Shape 242">
              <a:extLst>
                <a:ext uri="{FF2B5EF4-FFF2-40B4-BE49-F238E27FC236}">
                  <a16:creationId xmlns:a16="http://schemas.microsoft.com/office/drawing/2014/main" id="{B396A03F-EB27-7645-B902-A494CE486EA0}"/>
                </a:ext>
              </a:extLst>
            </p:cNvPr>
            <p:cNvSpPr txBox="1"/>
            <p:nvPr/>
          </p:nvSpPr>
          <p:spPr>
            <a:xfrm>
              <a:off x="5507530"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sp>
          <p:nvSpPr>
            <p:cNvPr id="21" name="Shape 243">
              <a:extLst>
                <a:ext uri="{FF2B5EF4-FFF2-40B4-BE49-F238E27FC236}">
                  <a16:creationId xmlns:a16="http://schemas.microsoft.com/office/drawing/2014/main" id="{052C12ED-F4C8-8542-B53E-EE9A62DC644C}"/>
                </a:ext>
              </a:extLst>
            </p:cNvPr>
            <p:cNvSpPr txBox="1"/>
            <p:nvPr/>
          </p:nvSpPr>
          <p:spPr>
            <a:xfrm>
              <a:off x="4288592"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Rest Client</a:t>
              </a:r>
            </a:p>
          </p:txBody>
        </p:sp>
        <p:sp>
          <p:nvSpPr>
            <p:cNvPr id="22" name="Shape 244">
              <a:extLst>
                <a:ext uri="{FF2B5EF4-FFF2-40B4-BE49-F238E27FC236}">
                  <a16:creationId xmlns:a16="http://schemas.microsoft.com/office/drawing/2014/main" id="{2B0949FA-158E-8245-BD78-487EDDF7D045}"/>
                </a:ext>
              </a:extLst>
            </p:cNvPr>
            <p:cNvSpPr txBox="1"/>
            <p:nvPr/>
          </p:nvSpPr>
          <p:spPr>
            <a:xfrm>
              <a:off x="3069654"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3" name="Shape 258">
              <a:extLst>
                <a:ext uri="{FF2B5EF4-FFF2-40B4-BE49-F238E27FC236}">
                  <a16:creationId xmlns:a16="http://schemas.microsoft.com/office/drawing/2014/main" id="{8AD4B76C-1570-2A49-A83D-08F50D07C1E4}"/>
                </a:ext>
              </a:extLst>
            </p:cNvPr>
            <p:cNvSpPr txBox="1"/>
            <p:nvPr/>
          </p:nvSpPr>
          <p:spPr>
            <a:xfrm>
              <a:off x="1850716" y="3134135"/>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 name="Shape 242">
              <a:extLst>
                <a:ext uri="{FF2B5EF4-FFF2-40B4-BE49-F238E27FC236}">
                  <a16:creationId xmlns:a16="http://schemas.microsoft.com/office/drawing/2014/main" id="{345D02FD-195C-8C45-BC74-78AD09049880}"/>
                </a:ext>
              </a:extLst>
            </p:cNvPr>
            <p:cNvSpPr txBox="1"/>
            <p:nvPr/>
          </p:nvSpPr>
          <p:spPr>
            <a:xfrm>
              <a:off x="6743568"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JSON-P</a:t>
              </a:r>
            </a:p>
          </p:txBody>
        </p:sp>
      </p:grpSp>
      <p:sp>
        <p:nvSpPr>
          <p:cNvPr id="25" name="Shape 242">
            <a:extLst>
              <a:ext uri="{FF2B5EF4-FFF2-40B4-BE49-F238E27FC236}">
                <a16:creationId xmlns:a16="http://schemas.microsoft.com/office/drawing/2014/main" id="{85576CFD-2752-974C-8D4B-E14F651F1B78}"/>
              </a:ext>
            </a:extLst>
          </p:cNvPr>
          <p:cNvSpPr txBox="1"/>
          <p:nvPr/>
        </p:nvSpPr>
        <p:spPr>
          <a:xfrm>
            <a:off x="9363811" y="413072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LRA</a:t>
            </a:r>
          </a:p>
        </p:txBody>
      </p:sp>
      <p:sp>
        <p:nvSpPr>
          <p:cNvPr id="28" name="Shape 242">
            <a:extLst>
              <a:ext uri="{FF2B5EF4-FFF2-40B4-BE49-F238E27FC236}">
                <a16:creationId xmlns:a16="http://schemas.microsoft.com/office/drawing/2014/main" id="{E1CAFA26-28D7-E546-8103-DB8B7197538F}"/>
              </a:ext>
            </a:extLst>
          </p:cNvPr>
          <p:cNvSpPr txBox="1"/>
          <p:nvPr/>
        </p:nvSpPr>
        <p:spPr>
          <a:xfrm>
            <a:off x="9363811" y="3257826"/>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err="1">
                <a:solidFill>
                  <a:srgbClr val="FFFFFF"/>
                </a:solidFill>
                <a:latin typeface="Proxima Nova"/>
                <a:ea typeface="Proxima Nova"/>
                <a:cs typeface="Proxima Nova"/>
                <a:sym typeface="Proxima Nova"/>
              </a:rPr>
              <a:t>GraphQL</a:t>
            </a:r>
            <a:endParaRPr lang="en-US" sz="1600" dirty="0">
              <a:solidFill>
                <a:srgbClr val="FFFFFF"/>
              </a:solidFill>
              <a:latin typeface="Proxima Nova"/>
              <a:ea typeface="Proxima Nova"/>
              <a:cs typeface="Proxima Nova"/>
              <a:sym typeface="Proxima Nova"/>
            </a:endParaRPr>
          </a:p>
        </p:txBody>
      </p:sp>
      <p:sp>
        <p:nvSpPr>
          <p:cNvPr id="29" name="Shape 242">
            <a:extLst>
              <a:ext uri="{FF2B5EF4-FFF2-40B4-BE49-F238E27FC236}">
                <a16:creationId xmlns:a16="http://schemas.microsoft.com/office/drawing/2014/main" id="{28920573-205D-7549-B7A5-6AA786EA9C27}"/>
              </a:ext>
            </a:extLst>
          </p:cNvPr>
          <p:cNvSpPr txBox="1"/>
          <p:nvPr/>
        </p:nvSpPr>
        <p:spPr>
          <a:xfrm>
            <a:off x="9363811" y="2397533"/>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Streams</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Operators</a:t>
            </a:r>
          </a:p>
        </p:txBody>
      </p:sp>
      <p:sp>
        <p:nvSpPr>
          <p:cNvPr id="30" name="Shape 242">
            <a:extLst>
              <a:ext uri="{FF2B5EF4-FFF2-40B4-BE49-F238E27FC236}">
                <a16:creationId xmlns:a16="http://schemas.microsoft.com/office/drawing/2014/main" id="{DFD91B52-284F-6648-8345-579E37482518}"/>
              </a:ext>
            </a:extLst>
          </p:cNvPr>
          <p:cNvSpPr txBox="1"/>
          <p:nvPr/>
        </p:nvSpPr>
        <p:spPr>
          <a:xfrm>
            <a:off x="9363811" y="153724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Messaging</a:t>
            </a:r>
          </a:p>
        </p:txBody>
      </p:sp>
      <p:sp>
        <p:nvSpPr>
          <p:cNvPr id="31" name="Shape 242">
            <a:extLst>
              <a:ext uri="{FF2B5EF4-FFF2-40B4-BE49-F238E27FC236}">
                <a16:creationId xmlns:a16="http://schemas.microsoft.com/office/drawing/2014/main" id="{E994FD5F-4D1B-C142-9AF0-EBBCCBADBFA6}"/>
              </a:ext>
            </a:extLst>
          </p:cNvPr>
          <p:cNvSpPr txBox="1"/>
          <p:nvPr/>
        </p:nvSpPr>
        <p:spPr>
          <a:xfrm>
            <a:off x="9363811" y="5003614"/>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Context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Propagation</a:t>
            </a:r>
          </a:p>
        </p:txBody>
      </p:sp>
      <p:sp>
        <p:nvSpPr>
          <p:cNvPr id="2" name="Rounded Rectangle 1">
            <a:extLst>
              <a:ext uri="{FF2B5EF4-FFF2-40B4-BE49-F238E27FC236}">
                <a16:creationId xmlns:a16="http://schemas.microsoft.com/office/drawing/2014/main" id="{317F6794-8E2D-E842-8613-1300A2D122DD}"/>
              </a:ext>
            </a:extLst>
          </p:cNvPr>
          <p:cNvSpPr/>
          <p:nvPr/>
        </p:nvSpPr>
        <p:spPr>
          <a:xfrm>
            <a:off x="9241971" y="1361704"/>
            <a:ext cx="2503715" cy="4592782"/>
          </a:xfrm>
          <a:prstGeom prst="roundRect">
            <a:avLst>
              <a:gd name="adj" fmla="val 4058"/>
            </a:avLst>
          </a:prstGeom>
          <a:noFill/>
          <a:ln w="25400">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1724E7-87D6-3441-950A-70199A2EB02D}"/>
              </a:ext>
            </a:extLst>
          </p:cNvPr>
          <p:cNvSpPr/>
          <p:nvPr/>
        </p:nvSpPr>
        <p:spPr>
          <a:xfrm rot="16200000">
            <a:off x="9779639" y="3483594"/>
            <a:ext cx="3100785" cy="369332"/>
          </a:xfrm>
          <a:prstGeom prst="rect">
            <a:avLst/>
          </a:prstGeom>
        </p:spPr>
        <p:txBody>
          <a:bodyPr wrap="none">
            <a:spAutoFit/>
          </a:bodyPr>
          <a:lstStyle/>
          <a:p>
            <a:pPr lvl="0" algn="ctr">
              <a:buClr>
                <a:srgbClr val="FFFFFF"/>
              </a:buClr>
            </a:pPr>
            <a:r>
              <a:rPr lang="en-US" dirty="0">
                <a:solidFill>
                  <a:schemeClr val="tx2"/>
                </a:solidFill>
                <a:latin typeface="Proxima Nova"/>
                <a:ea typeface="Proxima Nova"/>
                <a:cs typeface="Proxima Nova"/>
                <a:sym typeface="Proxima Nova"/>
              </a:rPr>
              <a:t>early evolution specifications</a:t>
            </a:r>
          </a:p>
        </p:txBody>
      </p:sp>
    </p:spTree>
    <p:extLst>
      <p:ext uri="{BB962C8B-B14F-4D97-AF65-F5344CB8AC3E}">
        <p14:creationId xmlns:p14="http://schemas.microsoft.com/office/powerpoint/2010/main" val="171751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41D2-8D57-3D47-AD45-294D2CF3EB23}"/>
              </a:ext>
            </a:extLst>
          </p:cNvPr>
          <p:cNvSpPr>
            <a:spLocks noGrp="1"/>
          </p:cNvSpPr>
          <p:nvPr>
            <p:ph type="title"/>
          </p:nvPr>
        </p:nvSpPr>
        <p:spPr/>
        <p:txBody>
          <a:bodyPr>
            <a:normAutofit/>
          </a:bodyPr>
          <a:lstStyle/>
          <a:p>
            <a:r>
              <a:rPr lang="en-US" sz="4000" dirty="0"/>
              <a:t>APIs pulled in for you</a:t>
            </a:r>
          </a:p>
        </p:txBody>
      </p:sp>
      <p:sp>
        <p:nvSpPr>
          <p:cNvPr id="6" name="Round Diagonal Corner Rectangle 5">
            <a:extLst>
              <a:ext uri="{FF2B5EF4-FFF2-40B4-BE49-F238E27FC236}">
                <a16:creationId xmlns:a16="http://schemas.microsoft.com/office/drawing/2014/main" id="{B670A535-15EA-8243-929E-F256135CB7EA}"/>
              </a:ext>
            </a:extLst>
          </p:cNvPr>
          <p:cNvSpPr/>
          <p:nvPr/>
        </p:nvSpPr>
        <p:spPr>
          <a:xfrm>
            <a:off x="909105" y="1293091"/>
            <a:ext cx="3105636" cy="2216727"/>
          </a:xfrm>
          <a:prstGeom prst="round2DiagRect">
            <a:avLst/>
          </a:prstGeom>
          <a:solidFill>
            <a:schemeClr val="accent1">
              <a:lumMod val="75000"/>
            </a:schemeClr>
          </a:solidFill>
        </p:spPr>
        <p:txBody>
          <a:bodyPr wrap="square" lIns="0" tIns="0" rIns="0" bIns="0" rtlCol="0" anchor="t">
            <a:noAutofit/>
          </a:bodyPr>
          <a:lstStyle/>
          <a:p>
            <a:r>
              <a:rPr lang="en-US" sz="1067" dirty="0">
                <a:solidFill>
                  <a:schemeClr val="bg1"/>
                </a:solidFill>
                <a:latin typeface="Arial"/>
                <a:cs typeface="Arial"/>
              </a:rPr>
              <a:t>project </a:t>
            </a:r>
            <a:r>
              <a:rPr lang="en-US" sz="1067" dirty="0" err="1">
                <a:solidFill>
                  <a:schemeClr val="bg1"/>
                </a:solidFill>
                <a:latin typeface="Arial"/>
                <a:cs typeface="Arial"/>
              </a:rPr>
              <a:t>xmlns</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a:t>
            </a:r>
            <a:r>
              <a:rPr lang="en-US" sz="1067" dirty="0" err="1">
                <a:solidFill>
                  <a:schemeClr val="bg1"/>
                </a:solidFill>
                <a:latin typeface="Arial"/>
                <a:cs typeface="Arial"/>
              </a:rPr>
              <a:t>xmlns:xsi</a:t>
            </a:r>
            <a:r>
              <a:rPr lang="en-US" sz="1067" dirty="0">
                <a:solidFill>
                  <a:schemeClr val="bg1"/>
                </a:solidFill>
                <a:latin typeface="Arial"/>
                <a:cs typeface="Arial"/>
              </a:rPr>
              <a:t>="http://www.w3.org/2001/</a:t>
            </a:r>
            <a:r>
              <a:rPr lang="en-US" sz="1067" dirty="0" err="1">
                <a:solidFill>
                  <a:schemeClr val="bg1"/>
                </a:solidFill>
                <a:latin typeface="Arial"/>
                <a:cs typeface="Arial"/>
              </a:rPr>
              <a:t>XMLSchema</a:t>
            </a:r>
            <a:r>
              <a:rPr lang="en-US" sz="1067" dirty="0">
                <a:solidFill>
                  <a:schemeClr val="bg1"/>
                </a:solidFill>
                <a:latin typeface="Arial"/>
                <a:cs typeface="Arial"/>
              </a:rPr>
              <a:t>-instance" </a:t>
            </a:r>
            <a:r>
              <a:rPr lang="en-US" sz="1067" dirty="0" err="1">
                <a:solidFill>
                  <a:schemeClr val="bg1"/>
                </a:solidFill>
                <a:latin typeface="Arial"/>
                <a:cs typeface="Arial"/>
              </a:rPr>
              <a:t>xsi:schemaLocation</a:t>
            </a:r>
            <a:r>
              <a:rPr lang="en-US" sz="1067" dirty="0">
                <a:solidFill>
                  <a:schemeClr val="bg1"/>
                </a:solidFill>
                <a:latin typeface="Arial"/>
                <a:cs typeface="Arial"/>
              </a:rPr>
              <a:t>="http://</a:t>
            </a:r>
            <a:r>
              <a:rPr lang="en-US" sz="1067" dirty="0" err="1">
                <a:solidFill>
                  <a:schemeClr val="bg1"/>
                </a:solidFill>
                <a:latin typeface="Arial"/>
                <a:cs typeface="Arial"/>
              </a:rPr>
              <a:t>maven.apache.org</a:t>
            </a:r>
            <a:r>
              <a:rPr lang="en-US" sz="1067" dirty="0">
                <a:solidFill>
                  <a:schemeClr val="bg1"/>
                </a:solidFill>
                <a:latin typeface="Arial"/>
                <a:cs typeface="Arial"/>
              </a:rPr>
              <a:t>/POM/4.0.0 http://</a:t>
            </a:r>
            <a:r>
              <a:rPr lang="en-US" sz="1067" dirty="0" err="1">
                <a:solidFill>
                  <a:schemeClr val="bg1"/>
                </a:solidFill>
                <a:latin typeface="Arial"/>
                <a:cs typeface="Arial"/>
              </a:rPr>
              <a:t>maven.apache.org</a:t>
            </a:r>
            <a:r>
              <a:rPr lang="en-US" sz="1067" dirty="0">
                <a:solidFill>
                  <a:schemeClr val="bg1"/>
                </a:solidFill>
                <a:latin typeface="Arial"/>
                <a:cs typeface="Arial"/>
              </a:rPr>
              <a:t>/maven-v4_0_0.xsd"&gt;</a:t>
            </a:r>
          </a:p>
          <a:p>
            <a:r>
              <a:rPr lang="en-US" sz="1067" dirty="0">
                <a:solidFill>
                  <a:schemeClr val="bg1"/>
                </a:solidFill>
                <a:latin typeface="Arial"/>
                <a:cs typeface="Arial"/>
              </a:rPr>
              <a:t>    &lt;</a:t>
            </a:r>
            <a:r>
              <a:rPr lang="en-US" sz="1067" dirty="0" err="1">
                <a:solidFill>
                  <a:schemeClr val="bg1"/>
                </a:solidFill>
                <a:latin typeface="Arial"/>
                <a:cs typeface="Arial"/>
              </a:rPr>
              <a:t>modelVersion</a:t>
            </a:r>
            <a:r>
              <a:rPr lang="en-US" sz="1067" dirty="0">
                <a:solidFill>
                  <a:schemeClr val="bg1"/>
                </a:solidFill>
                <a:latin typeface="Arial"/>
                <a:cs typeface="Arial"/>
              </a:rPr>
              <a:t>&gt;4.0.0&lt;/</a:t>
            </a:r>
            <a:r>
              <a:rPr lang="en-US" sz="1067" dirty="0" err="1">
                <a:solidFill>
                  <a:schemeClr val="bg1"/>
                </a:solidFill>
                <a:latin typeface="Arial"/>
                <a:cs typeface="Arial"/>
              </a:rPr>
              <a:t>modelVersion</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groupId</a:t>
            </a:r>
            <a:r>
              <a:rPr lang="en-US" sz="1067" dirty="0">
                <a:solidFill>
                  <a:schemeClr val="bg1"/>
                </a:solidFill>
                <a:latin typeface="Arial"/>
                <a:cs typeface="Arial"/>
              </a:rPr>
              <a:t>&gt;test&lt;/</a:t>
            </a:r>
            <a:r>
              <a:rPr lang="en-US" sz="1067" dirty="0" err="1">
                <a:solidFill>
                  <a:schemeClr val="bg1"/>
                </a:solidFill>
                <a:latin typeface="Arial"/>
                <a:cs typeface="Arial"/>
              </a:rPr>
              <a:t>groupId</a:t>
            </a:r>
            <a:r>
              <a:rPr lang="en-US" sz="1067" dirty="0">
                <a:solidFill>
                  <a:schemeClr val="bg1"/>
                </a:solidFill>
                <a:latin typeface="Arial"/>
                <a:cs typeface="Arial"/>
              </a:rPr>
              <a:t>&gt;</a:t>
            </a:r>
          </a:p>
          <a:p>
            <a:r>
              <a:rPr lang="en-US" sz="1067" dirty="0">
                <a:solidFill>
                  <a:schemeClr val="bg1"/>
                </a:solidFill>
                <a:latin typeface="Arial"/>
                <a:cs typeface="Arial"/>
              </a:rPr>
              <a:t>    &lt;</a:t>
            </a:r>
            <a:r>
              <a:rPr lang="en-US" sz="1067" dirty="0" err="1">
                <a:solidFill>
                  <a:schemeClr val="bg1"/>
                </a:solidFill>
                <a:latin typeface="Arial"/>
                <a:cs typeface="Arial"/>
              </a:rPr>
              <a:t>artifactId</a:t>
            </a:r>
            <a:r>
              <a:rPr lang="en-US" sz="1067" dirty="0">
                <a:solidFill>
                  <a:schemeClr val="bg1"/>
                </a:solidFill>
                <a:latin typeface="Arial"/>
                <a:cs typeface="Arial"/>
              </a:rPr>
              <a:t>&gt;</a:t>
            </a:r>
            <a:r>
              <a:rPr lang="en-US" sz="1067" dirty="0" err="1">
                <a:solidFill>
                  <a:schemeClr val="bg1"/>
                </a:solidFill>
                <a:latin typeface="Arial"/>
                <a:cs typeface="Arial"/>
              </a:rPr>
              <a:t>serviceA</a:t>
            </a:r>
            <a:r>
              <a:rPr lang="en-US" sz="1067" dirty="0">
                <a:solidFill>
                  <a:schemeClr val="bg1"/>
                </a:solidFill>
                <a:latin typeface="Arial"/>
                <a:cs typeface="Arial"/>
              </a:rPr>
              <a:t>&lt;/</a:t>
            </a:r>
            <a:r>
              <a:rPr lang="en-US" sz="1067" dirty="0" err="1">
                <a:solidFill>
                  <a:schemeClr val="bg1"/>
                </a:solidFill>
                <a:latin typeface="Arial"/>
                <a:cs typeface="Arial"/>
              </a:rPr>
              <a:t>artifactId</a:t>
            </a:r>
            <a:r>
              <a:rPr lang="en-US" sz="1067" dirty="0">
                <a:solidFill>
                  <a:schemeClr val="bg1"/>
                </a:solidFill>
                <a:latin typeface="Arial"/>
                <a:cs typeface="Arial"/>
              </a:rPr>
              <a:t>&gt;</a:t>
            </a:r>
          </a:p>
          <a:p>
            <a:r>
              <a:rPr lang="en-US" sz="1067" dirty="0">
                <a:solidFill>
                  <a:schemeClr val="bg1"/>
                </a:solidFill>
                <a:latin typeface="Arial"/>
                <a:cs typeface="Arial"/>
              </a:rPr>
              <a:t>    &lt;packaging&gt;war&lt;/packaging&gt;</a:t>
            </a:r>
          </a:p>
          <a:p>
            <a:r>
              <a:rPr lang="en-US" sz="1067" dirty="0">
                <a:solidFill>
                  <a:schemeClr val="bg1"/>
                </a:solidFill>
                <a:latin typeface="Arial"/>
                <a:cs typeface="Arial"/>
              </a:rPr>
              <a:t>    &lt;version&gt;1.0-SNAPSHOT&lt;/version&gt;</a:t>
            </a:r>
          </a:p>
        </p:txBody>
      </p:sp>
      <p:sp>
        <p:nvSpPr>
          <p:cNvPr id="7" name="Rounded Rectangle 6">
            <a:extLst>
              <a:ext uri="{FF2B5EF4-FFF2-40B4-BE49-F238E27FC236}">
                <a16:creationId xmlns:a16="http://schemas.microsoft.com/office/drawing/2014/main" id="{87B9C610-E98A-6240-A66A-1D095E81CC17}"/>
              </a:ext>
            </a:extLst>
          </p:cNvPr>
          <p:cNvSpPr/>
          <p:nvPr/>
        </p:nvSpPr>
        <p:spPr>
          <a:xfrm>
            <a:off x="7253626" y="935951"/>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commons</a:t>
            </a:r>
          </a:p>
        </p:txBody>
      </p:sp>
      <p:sp>
        <p:nvSpPr>
          <p:cNvPr id="8" name="Rounded Rectangle 7">
            <a:extLst>
              <a:ext uri="{FF2B5EF4-FFF2-40B4-BE49-F238E27FC236}">
                <a16:creationId xmlns:a16="http://schemas.microsoft.com/office/drawing/2014/main" id="{50A88F44-5A4C-C74F-B459-BA75D794BB99}"/>
              </a:ext>
            </a:extLst>
          </p:cNvPr>
          <p:cNvSpPr/>
          <p:nvPr/>
        </p:nvSpPr>
        <p:spPr>
          <a:xfrm>
            <a:off x="7253626" y="1945793"/>
            <a:ext cx="1890375"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t>
            </a:r>
          </a:p>
        </p:txBody>
      </p:sp>
      <p:cxnSp>
        <p:nvCxnSpPr>
          <p:cNvPr id="10" name="Straight Arrow Connector 9">
            <a:extLst>
              <a:ext uri="{FF2B5EF4-FFF2-40B4-BE49-F238E27FC236}">
                <a16:creationId xmlns:a16="http://schemas.microsoft.com/office/drawing/2014/main" id="{E34872CB-AF3A-3B4C-9930-1C4B7E8F5439}"/>
              </a:ext>
            </a:extLst>
          </p:cNvPr>
          <p:cNvCxnSpPr>
            <a:stCxn id="6" idx="0"/>
            <a:endCxn id="7" idx="1"/>
          </p:cNvCxnSpPr>
          <p:nvPr/>
        </p:nvCxnSpPr>
        <p:spPr>
          <a:xfrm flipV="1">
            <a:off x="4014740" y="1293091"/>
            <a:ext cx="3238885"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7FDF21-D3B2-A64D-A56D-56F284779FC3}"/>
              </a:ext>
            </a:extLst>
          </p:cNvPr>
          <p:cNvCxnSpPr>
            <a:stCxn id="6" idx="0"/>
            <a:endCxn id="8" idx="1"/>
          </p:cNvCxnSpPr>
          <p:nvPr/>
        </p:nvCxnSpPr>
        <p:spPr>
          <a:xfrm flipV="1">
            <a:off x="4014740" y="2302932"/>
            <a:ext cx="3238885" cy="98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Down Arrow 12">
            <a:extLst>
              <a:ext uri="{FF2B5EF4-FFF2-40B4-BE49-F238E27FC236}">
                <a16:creationId xmlns:a16="http://schemas.microsoft.com/office/drawing/2014/main" id="{AC110D87-8711-BD4C-B1D9-AA45CBDAB7F8}"/>
              </a:ext>
            </a:extLst>
          </p:cNvPr>
          <p:cNvSpPr/>
          <p:nvPr/>
        </p:nvSpPr>
        <p:spPr>
          <a:xfrm>
            <a:off x="2110939" y="3854642"/>
            <a:ext cx="701964" cy="788169"/>
          </a:xfrm>
          <a:prstGeom prst="downArrow">
            <a:avLst/>
          </a:prstGeom>
          <a:solidFill>
            <a:schemeClr val="accent1">
              <a:lumMod val="75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 name="Rounded Rectangle 13">
            <a:extLst>
              <a:ext uri="{FF2B5EF4-FFF2-40B4-BE49-F238E27FC236}">
                <a16:creationId xmlns:a16="http://schemas.microsoft.com/office/drawing/2014/main" id="{C6E8E5A4-B676-6341-B6CC-605302BCEB08}"/>
              </a:ext>
            </a:extLst>
          </p:cNvPr>
          <p:cNvSpPr/>
          <p:nvPr/>
        </p:nvSpPr>
        <p:spPr>
          <a:xfrm>
            <a:off x="1399308" y="5154225"/>
            <a:ext cx="2125225" cy="879892"/>
          </a:xfrm>
          <a:prstGeom prst="roundRect">
            <a:avLst/>
          </a:prstGeom>
          <a:solidFill>
            <a:schemeClr val="accent2">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serviceA.war</a:t>
            </a:r>
            <a:endParaRPr lang="en-US" sz="2400" dirty="0">
              <a:solidFill>
                <a:srgbClr val="FFFFFF"/>
              </a:solidFill>
              <a:latin typeface="Arial"/>
              <a:cs typeface="Arial"/>
            </a:endParaRPr>
          </a:p>
        </p:txBody>
      </p:sp>
      <p:sp>
        <p:nvSpPr>
          <p:cNvPr id="15" name="Rounded Rectangle 14">
            <a:extLst>
              <a:ext uri="{FF2B5EF4-FFF2-40B4-BE49-F238E27FC236}">
                <a16:creationId xmlns:a16="http://schemas.microsoft.com/office/drawing/2014/main" id="{28DC3E04-51E7-594B-9BD5-38990B094283}"/>
              </a:ext>
            </a:extLst>
          </p:cNvPr>
          <p:cNvSpPr/>
          <p:nvPr/>
        </p:nvSpPr>
        <p:spPr>
          <a:xfrm>
            <a:off x="5559739" y="4938894"/>
            <a:ext cx="2125225" cy="1310553"/>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r>
              <a:rPr lang="en-US" sz="2400" dirty="0" err="1">
                <a:solidFill>
                  <a:schemeClr val="bg2"/>
                </a:solidFill>
              </a:rPr>
              <a:t>defaultServer</a:t>
            </a:r>
            <a:endParaRPr lang="en-US" sz="2400" dirty="0">
              <a:solidFill>
                <a:schemeClr val="bg2"/>
              </a:solidFill>
            </a:endParaRPr>
          </a:p>
        </p:txBody>
      </p:sp>
      <p:pic>
        <p:nvPicPr>
          <p:cNvPr id="16" name="Picture 15">
            <a:extLst>
              <a:ext uri="{FF2B5EF4-FFF2-40B4-BE49-F238E27FC236}">
                <a16:creationId xmlns:a16="http://schemas.microsoft.com/office/drawing/2014/main" id="{844CFF10-FC69-7442-92B1-359063C0173C}"/>
              </a:ext>
            </a:extLst>
          </p:cNvPr>
          <p:cNvPicPr>
            <a:picLocks noChangeAspect="1"/>
          </p:cNvPicPr>
          <p:nvPr/>
        </p:nvPicPr>
        <p:blipFill>
          <a:blip r:embed="rId2"/>
          <a:stretch>
            <a:fillRect/>
          </a:stretch>
        </p:blipFill>
        <p:spPr>
          <a:xfrm>
            <a:off x="7335924" y="5898465"/>
            <a:ext cx="837400" cy="636424"/>
          </a:xfrm>
          <a:prstGeom prst="rect">
            <a:avLst/>
          </a:prstGeom>
        </p:spPr>
      </p:pic>
      <p:cxnSp>
        <p:nvCxnSpPr>
          <p:cNvPr id="18" name="Straight Arrow Connector 17">
            <a:extLst>
              <a:ext uri="{FF2B5EF4-FFF2-40B4-BE49-F238E27FC236}">
                <a16:creationId xmlns:a16="http://schemas.microsoft.com/office/drawing/2014/main" id="{263127D2-56C6-0A4D-9F58-BEC28330E499}"/>
              </a:ext>
            </a:extLst>
          </p:cNvPr>
          <p:cNvCxnSpPr>
            <a:cxnSpLocks/>
            <a:stCxn id="14" idx="3"/>
            <a:endCxn id="15" idx="1"/>
          </p:cNvCxnSpPr>
          <p:nvPr/>
        </p:nvCxnSpPr>
        <p:spPr>
          <a:xfrm>
            <a:off x="3524533" y="5594171"/>
            <a:ext cx="20352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50B63DCD-0168-4442-8EEA-449C68932FD9}"/>
              </a:ext>
            </a:extLst>
          </p:cNvPr>
          <p:cNvSpPr/>
          <p:nvPr/>
        </p:nvSpPr>
        <p:spPr>
          <a:xfrm>
            <a:off x="6871856" y="341605"/>
            <a:ext cx="5015345" cy="2733964"/>
          </a:xfrm>
          <a:prstGeom prst="roundRect">
            <a:avLst/>
          </a:prstGeom>
          <a:noFill/>
          <a:ln w="38100">
            <a:solidFill>
              <a:schemeClr val="accent4">
                <a:lumMod val="5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3AE8359-7094-D140-B9AB-E816B3EFC4FA}"/>
              </a:ext>
            </a:extLst>
          </p:cNvPr>
          <p:cNvSpPr txBox="1"/>
          <p:nvPr/>
        </p:nvSpPr>
        <p:spPr>
          <a:xfrm>
            <a:off x="7149166" y="418642"/>
            <a:ext cx="2450671" cy="461665"/>
          </a:xfrm>
          <a:prstGeom prst="rect">
            <a:avLst/>
          </a:prstGeom>
          <a:noFill/>
        </p:spPr>
        <p:txBody>
          <a:bodyPr wrap="none" rtlCol="0">
            <a:spAutoFit/>
          </a:bodyPr>
          <a:lstStyle/>
          <a:p>
            <a:r>
              <a:rPr lang="en-US" sz="2400" dirty="0"/>
              <a:t>Maven Repository</a:t>
            </a:r>
          </a:p>
        </p:txBody>
      </p:sp>
      <p:sp>
        <p:nvSpPr>
          <p:cNvPr id="26" name="Rounded Rectangle 25">
            <a:extLst>
              <a:ext uri="{FF2B5EF4-FFF2-40B4-BE49-F238E27FC236}">
                <a16:creationId xmlns:a16="http://schemas.microsoft.com/office/drawing/2014/main" id="{89E9D1D4-1224-6043-BAB9-93DFE5666F2C}"/>
              </a:ext>
            </a:extLst>
          </p:cNvPr>
          <p:cNvSpPr/>
          <p:nvPr/>
        </p:nvSpPr>
        <p:spPr>
          <a:xfrm>
            <a:off x="9570413" y="1938486"/>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err="1">
                <a:solidFill>
                  <a:srgbClr val="FFFFFF"/>
                </a:solidFill>
                <a:latin typeface="Arial"/>
                <a:cs typeface="Arial"/>
              </a:rPr>
              <a:t>wlp</a:t>
            </a:r>
            <a:endParaRPr lang="en-US" sz="2400" dirty="0">
              <a:solidFill>
                <a:srgbClr val="FFFFFF"/>
              </a:solidFill>
              <a:latin typeface="Arial"/>
              <a:cs typeface="Arial"/>
            </a:endParaRPr>
          </a:p>
        </p:txBody>
      </p:sp>
      <p:cxnSp>
        <p:nvCxnSpPr>
          <p:cNvPr id="28" name="Straight Arrow Connector 27">
            <a:extLst>
              <a:ext uri="{FF2B5EF4-FFF2-40B4-BE49-F238E27FC236}">
                <a16:creationId xmlns:a16="http://schemas.microsoft.com/office/drawing/2014/main" id="{B2A93F07-0960-8747-86A2-54127BF0648F}"/>
              </a:ext>
            </a:extLst>
          </p:cNvPr>
          <p:cNvCxnSpPr>
            <a:cxnSpLocks/>
            <a:stCxn id="15" idx="0"/>
            <a:endCxn id="26" idx="2"/>
          </p:cNvCxnSpPr>
          <p:nvPr/>
        </p:nvCxnSpPr>
        <p:spPr>
          <a:xfrm flipV="1">
            <a:off x="6622352" y="2652765"/>
            <a:ext cx="4055655" cy="2286129"/>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7D610AF-0530-F843-A94C-B0843D3E6DFB}"/>
              </a:ext>
            </a:extLst>
          </p:cNvPr>
          <p:cNvCxnSpPr>
            <a:cxnSpLocks/>
            <a:stCxn id="8" idx="2"/>
            <a:endCxn id="15" idx="0"/>
          </p:cNvCxnSpPr>
          <p:nvPr/>
        </p:nvCxnSpPr>
        <p:spPr>
          <a:xfrm flipH="1">
            <a:off x="6622352" y="2660072"/>
            <a:ext cx="1576462" cy="2278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4AB4E0E-3185-B944-AABB-30BBB91CA32D}"/>
              </a:ext>
            </a:extLst>
          </p:cNvPr>
          <p:cNvSpPr txBox="1"/>
          <p:nvPr/>
        </p:nvSpPr>
        <p:spPr>
          <a:xfrm>
            <a:off x="4849338" y="1209844"/>
            <a:ext cx="1653017" cy="461665"/>
          </a:xfrm>
          <a:prstGeom prst="rect">
            <a:avLst/>
          </a:prstGeom>
          <a:noFill/>
        </p:spPr>
        <p:txBody>
          <a:bodyPr wrap="none" rtlCol="0">
            <a:spAutoFit/>
          </a:bodyPr>
          <a:lstStyle/>
          <a:p>
            <a:r>
              <a:rPr lang="en-US" sz="2400" dirty="0">
                <a:solidFill>
                  <a:schemeClr val="accent4"/>
                </a:solidFill>
              </a:rPr>
              <a:t>depends</a:t>
            </a:r>
            <a:r>
              <a:rPr lang="en-US" sz="2400" dirty="0"/>
              <a:t> on</a:t>
            </a:r>
          </a:p>
        </p:txBody>
      </p:sp>
      <p:sp>
        <p:nvSpPr>
          <p:cNvPr id="29" name="TextBox 28">
            <a:extLst>
              <a:ext uri="{FF2B5EF4-FFF2-40B4-BE49-F238E27FC236}">
                <a16:creationId xmlns:a16="http://schemas.microsoft.com/office/drawing/2014/main" id="{40CB2B63-FBE4-164D-9B10-3DD8D7693C08}"/>
              </a:ext>
            </a:extLst>
          </p:cNvPr>
          <p:cNvSpPr txBox="1"/>
          <p:nvPr/>
        </p:nvSpPr>
        <p:spPr>
          <a:xfrm>
            <a:off x="3941841" y="4940185"/>
            <a:ext cx="1371850" cy="461665"/>
          </a:xfrm>
          <a:prstGeom prst="rect">
            <a:avLst/>
          </a:prstGeom>
          <a:noFill/>
        </p:spPr>
        <p:txBody>
          <a:bodyPr wrap="none" rtlCol="0">
            <a:spAutoFit/>
          </a:bodyPr>
          <a:lstStyle/>
          <a:p>
            <a:r>
              <a:rPr lang="en-US" sz="2400" dirty="0">
                <a:solidFill>
                  <a:schemeClr val="accent4"/>
                </a:solidFill>
              </a:rPr>
              <a:t>installs</a:t>
            </a:r>
            <a:r>
              <a:rPr lang="en-US" sz="2400" dirty="0"/>
              <a:t> to</a:t>
            </a:r>
          </a:p>
        </p:txBody>
      </p:sp>
      <p:sp>
        <p:nvSpPr>
          <p:cNvPr id="30" name="Rounded Rectangle 29">
            <a:extLst>
              <a:ext uri="{FF2B5EF4-FFF2-40B4-BE49-F238E27FC236}">
                <a16:creationId xmlns:a16="http://schemas.microsoft.com/office/drawing/2014/main" id="{2A9C49A9-3EBA-A942-ABA1-D667E49331F2}"/>
              </a:ext>
            </a:extLst>
          </p:cNvPr>
          <p:cNvSpPr/>
          <p:nvPr/>
        </p:nvSpPr>
        <p:spPr>
          <a:xfrm>
            <a:off x="9570413" y="935951"/>
            <a:ext cx="2215188" cy="714279"/>
          </a:xfrm>
          <a:prstGeom prst="roundRect">
            <a:avLst/>
          </a:prstGeom>
          <a:solidFill>
            <a:schemeClr val="accent3">
              <a:lumMod val="50000"/>
            </a:schemeClr>
          </a:solidFill>
        </p:spPr>
        <p:txBody>
          <a:bodyPr wrap="square" lIns="0" tIns="0" rIns="0" bIns="0" rtlCol="0" anchor="ctr">
            <a:noAutofit/>
          </a:bodyPr>
          <a:lstStyle/>
          <a:p>
            <a:pPr algn="ctr"/>
            <a:r>
              <a:rPr lang="en-US" sz="2400" dirty="0">
                <a:solidFill>
                  <a:srgbClr val="FFFFFF"/>
                </a:solidFill>
                <a:latin typeface="Arial"/>
                <a:cs typeface="Arial"/>
              </a:rPr>
              <a:t>jaxrs-2.1-api</a:t>
            </a:r>
          </a:p>
        </p:txBody>
      </p:sp>
      <p:cxnSp>
        <p:nvCxnSpPr>
          <p:cNvPr id="31" name="Straight Arrow Connector 30">
            <a:extLst>
              <a:ext uri="{FF2B5EF4-FFF2-40B4-BE49-F238E27FC236}">
                <a16:creationId xmlns:a16="http://schemas.microsoft.com/office/drawing/2014/main" id="{BE5F86C4-C851-C145-9031-95A3B7488C82}"/>
              </a:ext>
            </a:extLst>
          </p:cNvPr>
          <p:cNvCxnSpPr>
            <a:cxnSpLocks/>
          </p:cNvCxnSpPr>
          <p:nvPr/>
        </p:nvCxnSpPr>
        <p:spPr>
          <a:xfrm flipV="1">
            <a:off x="9144001" y="1650230"/>
            <a:ext cx="455836" cy="295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17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28</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&lt;feature&gt;jsp-2.3&lt;/feature&gt;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29</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Feature-based Build</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66235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32</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Java system properties</a:t>
            </a:r>
          </a:p>
          <a:p>
            <a:pPr marL="838190" lvl="1" indent="-380990">
              <a:buFont typeface="Arial" panose="020B0604020202020204" pitchFamily="34" charset="0"/>
              <a:buChar char="•"/>
            </a:pPr>
            <a:r>
              <a:rPr lang="en-US" sz="2400" dirty="0"/>
              <a:t>Environment</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is easy to mock &amp; unit test</a:t>
            </a:r>
          </a:p>
          <a:p>
            <a:r>
              <a:rPr lang="en-US" dirty="0"/>
              <a:t>Use maven-failsafe-plugin to run integration test</a:t>
            </a:r>
          </a:p>
          <a:p>
            <a:pPr lvl="1"/>
            <a:r>
              <a:rPr lang="en-US" dirty="0"/>
              <a:t>liberty-maven-app-parent predefined executions help</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87404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99174"/>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Brief History</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91-29FD-7045-AF3E-F87AB28002C3}"/>
              </a:ext>
            </a:extLst>
          </p:cNvPr>
          <p:cNvSpPr>
            <a:spLocks noGrp="1"/>
          </p:cNvSpPr>
          <p:nvPr>
            <p:ph type="title"/>
          </p:nvPr>
        </p:nvSpPr>
        <p:spPr/>
        <p:txBody>
          <a:bodyPr/>
          <a:lstStyle/>
          <a:p>
            <a:r>
              <a:rPr lang="en-US" dirty="0"/>
              <a:t>Buy WebSphere Liberty</a:t>
            </a:r>
          </a:p>
        </p:txBody>
      </p:sp>
      <p:pic>
        <p:nvPicPr>
          <p:cNvPr id="1032" name="Picture 8" descr="https://raw.github.ibm.com/was-liberty/icons/master/liberty/liberty-was-lp-500.png?token=AAAwyDbSpL-2lVbPcIO3pW4HL6PRBEQtks5cWepXwA%3D%3D">
            <a:extLst>
              <a:ext uri="{FF2B5EF4-FFF2-40B4-BE49-F238E27FC236}">
                <a16:creationId xmlns:a16="http://schemas.microsoft.com/office/drawing/2014/main" id="{87503966-1B69-644C-AE24-8423013E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46" y="3420550"/>
            <a:ext cx="1081583" cy="10815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l.boxcloud.com/api/2.0/internal_files/215163524451/versions/227388274275/representations/png_paged_2048x2048/content/1.png?access_token=1!3f0nnF3DvrIj6-LCOibXF3c8u4MbOcpD49laY45_Khytuldf7e0tVIccRGEOG105QXQEAfMnCHnFxGcJbjvfqyXHaPKDrkQrC1e7-oH4NWdJTgIAG4NAWEybVzkaAk9PwVk56Yid4nx6GU_DNm3BCoQvGiBGdZH1X78ln9Io1r6ysrArbq8zqdoJrc2976ERQcI_pqGv_9PNXgBDkLyzkEmYW1Ced_0F982tiFmXMOHhOWrOwdQuzxS9BNvVkaZJ01SDxJtEDQFbs_IvTynYEnogeJkidNrBF_x0KhFq6Ir14cN2RvYq0psWLaji-ejXSE2f8cXje10dDueTHH2KLCt19HfKsi8oQhlgDAdU2qS5wPOFjoeP2w5TRyjldnJqoKITtsWovWWySGER3iDQqjoLvInhhB9vTIJfR7rgnbSRXuFWYk9wxQ22WhyBnMImD9fX7YA_pt9t1cnoELyGCLeLNxhfGUn49HB9dN4s9K80diw34PVrM_WmJme1PSD8hAiIBR57CPMV3swmyWFtfzZxh6n3LvZlXvKdgUktMl6Pbkkm_C_5Cnj22KDC01rK&amp;box_client_name=box-content-preview&amp;box_client_version=1.61.0">
            <a:extLst>
              <a:ext uri="{FF2B5EF4-FFF2-40B4-BE49-F238E27FC236}">
                <a16:creationId xmlns:a16="http://schemas.microsoft.com/office/drawing/2014/main" id="{D1425A0A-376A-B342-9310-C478E2C61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6" y="3361701"/>
            <a:ext cx="1481836" cy="108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E6D4AB-751F-0A4E-9467-0EB328417F13}"/>
              </a:ext>
            </a:extLst>
          </p:cNvPr>
          <p:cNvSpPr txBox="1"/>
          <p:nvPr/>
        </p:nvSpPr>
        <p:spPr>
          <a:xfrm>
            <a:off x="5459101" y="3619103"/>
            <a:ext cx="2121543" cy="584775"/>
          </a:xfrm>
          <a:prstGeom prst="rect">
            <a:avLst/>
          </a:prstGeom>
          <a:noFill/>
        </p:spPr>
        <p:txBody>
          <a:bodyPr wrap="none" rtlCol="0">
            <a:spAutoFit/>
          </a:bodyPr>
          <a:lstStyle/>
          <a:p>
            <a:r>
              <a:rPr lang="en-US" sz="3200" dirty="0"/>
              <a:t>WebSphere</a:t>
            </a:r>
          </a:p>
        </p:txBody>
      </p:sp>
      <p:sp>
        <p:nvSpPr>
          <p:cNvPr id="10" name="TextBox 9">
            <a:extLst>
              <a:ext uri="{FF2B5EF4-FFF2-40B4-BE49-F238E27FC236}">
                <a16:creationId xmlns:a16="http://schemas.microsoft.com/office/drawing/2014/main" id="{3B01B607-67B3-9048-9F63-0F57A95000D3}"/>
              </a:ext>
            </a:extLst>
          </p:cNvPr>
          <p:cNvSpPr txBox="1"/>
          <p:nvPr/>
        </p:nvSpPr>
        <p:spPr>
          <a:xfrm>
            <a:off x="5417379" y="5021129"/>
            <a:ext cx="2208682" cy="584775"/>
          </a:xfrm>
          <a:prstGeom prst="rect">
            <a:avLst/>
          </a:prstGeom>
          <a:noFill/>
        </p:spPr>
        <p:txBody>
          <a:bodyPr wrap="none" rtlCol="0">
            <a:spAutoFit/>
          </a:bodyPr>
          <a:lstStyle/>
          <a:p>
            <a:r>
              <a:rPr lang="en-US" sz="3200" dirty="0"/>
              <a:t>Liberty Core</a:t>
            </a:r>
          </a:p>
        </p:txBody>
      </p:sp>
      <p:sp>
        <p:nvSpPr>
          <p:cNvPr id="11" name="TextBox 10">
            <a:extLst>
              <a:ext uri="{FF2B5EF4-FFF2-40B4-BE49-F238E27FC236}">
                <a16:creationId xmlns:a16="http://schemas.microsoft.com/office/drawing/2014/main" id="{5CBA1534-2525-9641-B5BC-3288CAB1594B}"/>
              </a:ext>
            </a:extLst>
          </p:cNvPr>
          <p:cNvSpPr txBox="1"/>
          <p:nvPr/>
        </p:nvSpPr>
        <p:spPr>
          <a:xfrm>
            <a:off x="5459100" y="2217078"/>
            <a:ext cx="2732286" cy="584775"/>
          </a:xfrm>
          <a:prstGeom prst="rect">
            <a:avLst/>
          </a:prstGeom>
          <a:noFill/>
        </p:spPr>
        <p:txBody>
          <a:bodyPr wrap="none" rtlCol="0">
            <a:spAutoFit/>
          </a:bodyPr>
          <a:lstStyle/>
          <a:p>
            <a:r>
              <a:rPr lang="en-US" sz="3200" dirty="0"/>
              <a:t>WebSphere ND</a:t>
            </a:r>
          </a:p>
        </p:txBody>
      </p:sp>
      <p:sp>
        <p:nvSpPr>
          <p:cNvPr id="12" name="Chevron 11">
            <a:extLst>
              <a:ext uri="{FF2B5EF4-FFF2-40B4-BE49-F238E27FC236}">
                <a16:creationId xmlns:a16="http://schemas.microsoft.com/office/drawing/2014/main" id="{30F14A03-CBD6-F043-88DC-444319E78987}"/>
              </a:ext>
            </a:extLst>
          </p:cNvPr>
          <p:cNvSpPr/>
          <p:nvPr/>
        </p:nvSpPr>
        <p:spPr>
          <a:xfrm>
            <a:off x="2431861" y="3619104"/>
            <a:ext cx="764275" cy="615553"/>
          </a:xfrm>
          <a:prstGeom prst="chevro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Double Brace 13">
            <a:extLst>
              <a:ext uri="{FF2B5EF4-FFF2-40B4-BE49-F238E27FC236}">
                <a16:creationId xmlns:a16="http://schemas.microsoft.com/office/drawing/2014/main" id="{F7D175BC-10F7-E341-A3B6-5A6E90B2D46F}"/>
              </a:ext>
            </a:extLst>
          </p:cNvPr>
          <p:cNvSpPr/>
          <p:nvPr/>
        </p:nvSpPr>
        <p:spPr>
          <a:xfrm>
            <a:off x="4883339" y="2217078"/>
            <a:ext cx="3887623" cy="3419604"/>
          </a:xfrm>
          <a:prstGeom prst="bracePair">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nvGrpSpPr>
          <p:cNvPr id="21" name="Group 20">
            <a:extLst>
              <a:ext uri="{FF2B5EF4-FFF2-40B4-BE49-F238E27FC236}">
                <a16:creationId xmlns:a16="http://schemas.microsoft.com/office/drawing/2014/main" id="{9D2B84AE-4B17-344A-93FE-DEFDD677447C}"/>
              </a:ext>
            </a:extLst>
          </p:cNvPr>
          <p:cNvGrpSpPr/>
          <p:nvPr/>
        </p:nvGrpSpPr>
        <p:grpSpPr>
          <a:xfrm>
            <a:off x="9924809" y="2264454"/>
            <a:ext cx="1377300" cy="3279895"/>
            <a:chOff x="7570243" y="1698340"/>
            <a:chExt cx="1032975" cy="2459921"/>
          </a:xfrm>
        </p:grpSpPr>
        <p:sp>
          <p:nvSpPr>
            <p:cNvPr id="17" name="TextBox 16">
              <a:extLst>
                <a:ext uri="{FF2B5EF4-FFF2-40B4-BE49-F238E27FC236}">
                  <a16:creationId xmlns:a16="http://schemas.microsoft.com/office/drawing/2014/main" id="{3D255097-F250-0247-8322-0C4D0151BD5F}"/>
                </a:ext>
              </a:extLst>
            </p:cNvPr>
            <p:cNvSpPr txBox="1"/>
            <p:nvPr/>
          </p:nvSpPr>
          <p:spPr>
            <a:xfrm>
              <a:off x="7570243" y="1698340"/>
              <a:ext cx="858649" cy="346249"/>
            </a:xfrm>
            <a:prstGeom prst="rect">
              <a:avLst/>
            </a:prstGeom>
            <a:noFill/>
          </p:spPr>
          <p:txBody>
            <a:bodyPr wrap="none" rtlCol="0">
              <a:spAutoFit/>
            </a:bodyPr>
            <a:lstStyle/>
            <a:p>
              <a:r>
                <a:rPr lang="en-US" sz="2400" dirty="0"/>
                <a:t>US$331</a:t>
              </a:r>
            </a:p>
          </p:txBody>
        </p:sp>
        <p:sp>
          <p:nvSpPr>
            <p:cNvPr id="18" name="TextBox 17">
              <a:extLst>
                <a:ext uri="{FF2B5EF4-FFF2-40B4-BE49-F238E27FC236}">
                  <a16:creationId xmlns:a16="http://schemas.microsoft.com/office/drawing/2014/main" id="{246AFC2E-723B-F045-9662-E49874359248}"/>
                </a:ext>
              </a:extLst>
            </p:cNvPr>
            <p:cNvSpPr txBox="1"/>
            <p:nvPr/>
          </p:nvSpPr>
          <p:spPr>
            <a:xfrm>
              <a:off x="7570243" y="2755176"/>
              <a:ext cx="1032975" cy="346249"/>
            </a:xfrm>
            <a:prstGeom prst="rect">
              <a:avLst/>
            </a:prstGeom>
            <a:noFill/>
          </p:spPr>
          <p:txBody>
            <a:bodyPr wrap="none" rtlCol="0">
              <a:spAutoFit/>
            </a:bodyPr>
            <a:lstStyle/>
            <a:p>
              <a:r>
                <a:rPr lang="en-US" sz="2400" dirty="0"/>
                <a:t>US$88.50</a:t>
              </a:r>
            </a:p>
          </p:txBody>
        </p:sp>
        <p:sp>
          <p:nvSpPr>
            <p:cNvPr id="20" name="TextBox 19">
              <a:extLst>
                <a:ext uri="{FF2B5EF4-FFF2-40B4-BE49-F238E27FC236}">
                  <a16:creationId xmlns:a16="http://schemas.microsoft.com/office/drawing/2014/main" id="{CAB2DE77-0F17-554F-B477-1B45000BE51B}"/>
                </a:ext>
              </a:extLst>
            </p:cNvPr>
            <p:cNvSpPr txBox="1"/>
            <p:nvPr/>
          </p:nvSpPr>
          <p:spPr>
            <a:xfrm>
              <a:off x="7570243" y="3812012"/>
              <a:ext cx="1032975" cy="346249"/>
            </a:xfrm>
            <a:prstGeom prst="rect">
              <a:avLst/>
            </a:prstGeom>
            <a:noFill/>
          </p:spPr>
          <p:txBody>
            <a:bodyPr wrap="none" rtlCol="0">
              <a:spAutoFit/>
            </a:bodyPr>
            <a:lstStyle/>
            <a:p>
              <a:r>
                <a:rPr lang="en-US" sz="2400" dirty="0"/>
                <a:t>US$43.70</a:t>
              </a:r>
            </a:p>
          </p:txBody>
        </p:sp>
      </p:grpSp>
      <p:sp>
        <p:nvSpPr>
          <p:cNvPr id="15" name="TextBox 14">
            <a:extLst>
              <a:ext uri="{FF2B5EF4-FFF2-40B4-BE49-F238E27FC236}">
                <a16:creationId xmlns:a16="http://schemas.microsoft.com/office/drawing/2014/main" id="{09124202-B15D-C940-87EF-C5CE1E1AED4F}"/>
              </a:ext>
            </a:extLst>
          </p:cNvPr>
          <p:cNvSpPr txBox="1"/>
          <p:nvPr/>
        </p:nvSpPr>
        <p:spPr>
          <a:xfrm>
            <a:off x="9665122" y="1375209"/>
            <a:ext cx="1877758" cy="830997"/>
          </a:xfrm>
          <a:prstGeom prst="rect">
            <a:avLst/>
          </a:prstGeom>
          <a:noFill/>
        </p:spPr>
        <p:txBody>
          <a:bodyPr wrap="none" rtlCol="0">
            <a:spAutoFit/>
          </a:bodyPr>
          <a:lstStyle/>
          <a:p>
            <a:r>
              <a:rPr lang="en-US" sz="2400" dirty="0"/>
              <a:t>Monthly VPC </a:t>
            </a:r>
            <a:br>
              <a:rPr lang="en-US" sz="2400" dirty="0"/>
            </a:br>
            <a:r>
              <a:rPr lang="en-US" sz="2400" dirty="0"/>
              <a:t>(List Price)</a:t>
            </a:r>
          </a:p>
        </p:txBody>
      </p:sp>
    </p:spTree>
    <p:extLst>
      <p:ext uri="{BB962C8B-B14F-4D97-AF65-F5344CB8AC3E}">
        <p14:creationId xmlns:p14="http://schemas.microsoft.com/office/powerpoint/2010/main" val="2777181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C52592-A297-5440-8AEF-10518BC4A455}"/>
              </a:ext>
            </a:extLst>
          </p:cNvPr>
          <p:cNvSpPr/>
          <p:nvPr/>
        </p:nvSpPr>
        <p:spPr>
          <a:xfrm>
            <a:off x="7982833" y="1838821"/>
            <a:ext cx="3769715" cy="135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5" name="Picture 4">
            <a:extLst>
              <a:ext uri="{FF2B5EF4-FFF2-40B4-BE49-F238E27FC236}">
                <a16:creationId xmlns:a16="http://schemas.microsoft.com/office/drawing/2014/main" id="{5117B753-4EEF-3242-97FE-07ABF3B0C84C}"/>
              </a:ext>
            </a:extLst>
          </p:cNvPr>
          <p:cNvPicPr>
            <a:picLocks noChangeAspect="1"/>
          </p:cNvPicPr>
          <p:nvPr/>
        </p:nvPicPr>
        <p:blipFill>
          <a:blip r:embed="rId2"/>
          <a:stretch>
            <a:fillRect/>
          </a:stretch>
        </p:blipFill>
        <p:spPr>
          <a:xfrm>
            <a:off x="566555" y="4870959"/>
            <a:ext cx="2569079" cy="1447028"/>
          </a:xfrm>
          <a:prstGeom prst="rect">
            <a:avLst/>
          </a:prstGeom>
        </p:spPr>
      </p:pic>
      <p:pic>
        <p:nvPicPr>
          <p:cNvPr id="7" name="Picture 6">
            <a:extLst>
              <a:ext uri="{FF2B5EF4-FFF2-40B4-BE49-F238E27FC236}">
                <a16:creationId xmlns:a16="http://schemas.microsoft.com/office/drawing/2014/main" id="{532CB894-D357-3741-B79C-4CEE199E341B}"/>
              </a:ext>
            </a:extLst>
          </p:cNvPr>
          <p:cNvPicPr>
            <a:picLocks noChangeAspect="1"/>
          </p:cNvPicPr>
          <p:nvPr/>
        </p:nvPicPr>
        <p:blipFill>
          <a:blip r:embed="rId3"/>
          <a:stretch>
            <a:fillRect/>
          </a:stretch>
        </p:blipFill>
        <p:spPr>
          <a:xfrm>
            <a:off x="376261" y="342044"/>
            <a:ext cx="5220672" cy="880081"/>
          </a:xfrm>
          <a:prstGeom prst="rect">
            <a:avLst/>
          </a:prstGeom>
        </p:spPr>
      </p:pic>
      <p:sp>
        <p:nvSpPr>
          <p:cNvPr id="9" name="Rectangle 8">
            <a:extLst>
              <a:ext uri="{FF2B5EF4-FFF2-40B4-BE49-F238E27FC236}">
                <a16:creationId xmlns:a16="http://schemas.microsoft.com/office/drawing/2014/main" id="{4853892B-EB95-BF41-978D-7DADC647E635}"/>
              </a:ext>
            </a:extLst>
          </p:cNvPr>
          <p:cNvSpPr/>
          <p:nvPr/>
        </p:nvSpPr>
        <p:spPr>
          <a:xfrm>
            <a:off x="2281019" y="4697729"/>
            <a:ext cx="9405587" cy="1508105"/>
          </a:xfrm>
          <a:prstGeom prst="rect">
            <a:avLst/>
          </a:prstGeom>
        </p:spPr>
        <p:txBody>
          <a:bodyPr wrap="square">
            <a:spAutoFit/>
          </a:bodyPr>
          <a:lstStyle/>
          <a:p>
            <a:r>
              <a:rPr lang="en-US" sz="1600" b="1" dirty="0"/>
              <a:t>Support for Open Liberty includes:</a:t>
            </a:r>
          </a:p>
          <a:p>
            <a:pPr lvl="1"/>
            <a:r>
              <a:rPr lang="en-US" sz="1600" dirty="0"/>
              <a:t>Unlimited number of support tickets</a:t>
            </a:r>
          </a:p>
          <a:p>
            <a:pPr lvl="2"/>
            <a:r>
              <a:rPr lang="en-US" sz="1200" dirty="0"/>
              <a:t>Standard support hours are 8am – 5pm Mon – Fri, or 24 x 7 x 364 for Severity level 1 (everyday except Dec 25</a:t>
            </a:r>
            <a:r>
              <a:rPr lang="en-US" sz="1200" baseline="30000" dirty="0"/>
              <a:t>th</a:t>
            </a:r>
            <a:r>
              <a:rPr lang="en-US" sz="1200" dirty="0"/>
              <a:t> )</a:t>
            </a:r>
          </a:p>
          <a:p>
            <a:pPr lvl="1"/>
            <a:r>
              <a:rPr lang="en-US" sz="1600" dirty="0"/>
              <a:t>Immediate security fixes (PSIRT)</a:t>
            </a:r>
            <a:endParaRPr lang="en-US" sz="1200" dirty="0"/>
          </a:p>
          <a:p>
            <a:pPr lvl="1"/>
            <a:r>
              <a:rPr lang="en-US" sz="1600" dirty="0"/>
              <a:t>Ticket prioritization with a 2-hour response time </a:t>
            </a:r>
            <a:endParaRPr lang="en-US" sz="1200" dirty="0"/>
          </a:p>
          <a:p>
            <a:pPr lvl="1"/>
            <a:r>
              <a:rPr lang="en-US" sz="1600" b="1" dirty="0"/>
              <a:t>Once you buy support there is no update or change required to your app already running in production</a:t>
            </a:r>
          </a:p>
        </p:txBody>
      </p:sp>
      <p:grpSp>
        <p:nvGrpSpPr>
          <p:cNvPr id="12" name="Group 11">
            <a:extLst>
              <a:ext uri="{FF2B5EF4-FFF2-40B4-BE49-F238E27FC236}">
                <a16:creationId xmlns:a16="http://schemas.microsoft.com/office/drawing/2014/main" id="{B62D84B1-8B07-7E4E-8B49-91F04B8F1E74}"/>
              </a:ext>
            </a:extLst>
          </p:cNvPr>
          <p:cNvGrpSpPr/>
          <p:nvPr/>
        </p:nvGrpSpPr>
        <p:grpSpPr>
          <a:xfrm>
            <a:off x="376262" y="1494414"/>
            <a:ext cx="7416278" cy="2877031"/>
            <a:chOff x="376260" y="1650445"/>
            <a:chExt cx="7416279" cy="2877030"/>
          </a:xfrm>
        </p:grpSpPr>
        <p:sp>
          <p:nvSpPr>
            <p:cNvPr id="10" name="Rectangle 9">
              <a:extLst>
                <a:ext uri="{FF2B5EF4-FFF2-40B4-BE49-F238E27FC236}">
                  <a16:creationId xmlns:a16="http://schemas.microsoft.com/office/drawing/2014/main" id="{3E6514F7-5A35-DE42-B5C0-627DDCEA60F0}"/>
                </a:ext>
              </a:extLst>
            </p:cNvPr>
            <p:cNvSpPr/>
            <p:nvPr/>
          </p:nvSpPr>
          <p:spPr>
            <a:xfrm>
              <a:off x="376260" y="1924952"/>
              <a:ext cx="7416279" cy="26025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https://mp.s81c.com/8034F2C/dal05/v1/AUTH_db1cfc7b-a055-460b-9274-1fd3f11fe689/2bd9dbd15186e90924e36b0a2e6d1932/offering_aee05c0e-2b1c-472d-b313-50ecab91f451.png">
              <a:extLst>
                <a:ext uri="{FF2B5EF4-FFF2-40B4-BE49-F238E27FC236}">
                  <a16:creationId xmlns:a16="http://schemas.microsoft.com/office/drawing/2014/main" id="{D86015DE-A021-1B4E-A651-CB3706AFA0D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074" b="63704" l="1146" r="90000">
                          <a14:foregroundMark x1="2292" y1="37222" x2="6667" y2="26667"/>
                          <a14:foregroundMark x1="6667" y1="26667" x2="20417" y2="29630"/>
                          <a14:foregroundMark x1="20417" y1="29630" x2="27917" y2="28148"/>
                          <a14:foregroundMark x1="27917" y1="28148" x2="61563" y2="30000"/>
                          <a14:foregroundMark x1="61563" y1="30000" x2="40729" y2="26481"/>
                          <a14:foregroundMark x1="40729" y1="26481" x2="46979" y2="26852"/>
                          <a14:foregroundMark x1="46979" y1="26852" x2="55417" y2="26667"/>
                          <a14:foregroundMark x1="55417" y1="26667" x2="63021" y2="26852"/>
                          <a14:foregroundMark x1="63021" y1="26852" x2="69479" y2="26481"/>
                          <a14:foregroundMark x1="69479" y1="26481" x2="79896" y2="26852"/>
                          <a14:foregroundMark x1="2083" y1="37593" x2="1146" y2="25556"/>
                          <a14:foregroundMark x1="1146" y1="25556" x2="6875" y2="21852"/>
                          <a14:foregroundMark x1="6875" y1="21852" x2="16875" y2="22593"/>
                          <a14:foregroundMark x1="1146" y1="61481" x2="1458" y2="50556"/>
                          <a14:foregroundMark x1="1458" y1="50556" x2="17917" y2="47222"/>
                          <a14:foregroundMark x1="17917" y1="47222" x2="64271" y2="48148"/>
                          <a14:foregroundMark x1="64271" y1="48148" x2="77917" y2="47222"/>
                          <a14:foregroundMark x1="77917" y1="47222" x2="84271" y2="47593"/>
                          <a14:foregroundMark x1="84271" y1="47593" x2="83854" y2="58519"/>
                          <a14:foregroundMark x1="83854" y1="58519" x2="74792" y2="63704"/>
                          <a14:foregroundMark x1="74792" y1="63704" x2="1771" y2="61296"/>
                          <a14:foregroundMark x1="1458" y1="35926" x2="10313" y2="39074"/>
                          <a14:foregroundMark x1="10313" y1="39074" x2="21354" y2="38519"/>
                          <a14:foregroundMark x1="21354" y1="38519" x2="28125" y2="38889"/>
                          <a14:foregroundMark x1="28125" y1="38889" x2="64688" y2="37407"/>
                          <a14:foregroundMark x1="64688" y1="37407" x2="78229" y2="37407"/>
                          <a14:foregroundMark x1="78229" y1="37407" x2="84063" y2="32037"/>
                          <a14:foregroundMark x1="84063" y1="32037" x2="83854" y2="20556"/>
                          <a14:foregroundMark x1="83854" y1="20556" x2="4792" y2="21296"/>
                          <a14:foregroundMark x1="4792" y1="21296" x2="1667" y2="31667"/>
                          <a14:foregroundMark x1="1667" y1="31667" x2="1458" y2="35370"/>
                        </a14:backgroundRemoval>
                      </a14:imgEffect>
                    </a14:imgLayer>
                  </a14:imgProps>
                </a:ext>
                <a:ext uri="{28A0092B-C50C-407E-A947-70E740481C1C}">
                  <a14:useLocalDpi xmlns:a14="http://schemas.microsoft.com/office/drawing/2010/main" val="0"/>
                </a:ext>
              </a:extLst>
            </a:blip>
            <a:srcRect t="14251" r="11515" b="33789"/>
            <a:stretch/>
          </p:blipFill>
          <p:spPr bwMode="auto">
            <a:xfrm>
              <a:off x="566555" y="2064238"/>
              <a:ext cx="7035689" cy="23239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ADD4C04-DC8F-8D4B-AB0C-E45D28ED147F}"/>
                </a:ext>
              </a:extLst>
            </p:cNvPr>
            <p:cNvSpPr txBox="1"/>
            <p:nvPr/>
          </p:nvSpPr>
          <p:spPr>
            <a:xfrm>
              <a:off x="501024" y="1650445"/>
              <a:ext cx="7103612" cy="420564"/>
            </a:xfrm>
            <a:prstGeom prst="rect">
              <a:avLst/>
            </a:prstGeom>
            <a:solidFill>
              <a:schemeClr val="bg1"/>
            </a:solidFill>
            <a:ln>
              <a:solidFill>
                <a:schemeClr val="bg1">
                  <a:lumMod val="65000"/>
                </a:schemeClr>
              </a:solidFill>
            </a:ln>
          </p:spPr>
          <p:txBody>
            <a:bodyPr wrap="none" rtlCol="0">
              <a:spAutoFit/>
            </a:bodyPr>
            <a:lstStyle/>
            <a:p>
              <a:r>
                <a:rPr lang="en-US" sz="2133" dirty="0">
                  <a:latin typeface="Calibri" panose="020F0502020204030204" pitchFamily="34" charset="0"/>
                  <a:cs typeface="Calibri" panose="020F0502020204030204" pitchFamily="34" charset="0"/>
                </a:rPr>
                <a:t>Support for Open Liberty </a:t>
              </a:r>
              <a:r>
                <a:rPr lang="en-US" sz="2133" i="1" dirty="0">
                  <a:latin typeface="Calibri" panose="020F0502020204030204" pitchFamily="34" charset="0"/>
                  <a:cs typeface="Calibri" panose="020F0502020204030204" pitchFamily="34" charset="0"/>
                </a:rPr>
                <a:t>and</a:t>
              </a:r>
              <a:r>
                <a:rPr lang="en-US" sz="2133" dirty="0">
                  <a:latin typeface="Calibri" panose="020F0502020204030204" pitchFamily="34" charset="0"/>
                  <a:cs typeface="Calibri" panose="020F0502020204030204" pitchFamily="34" charset="0"/>
                </a:rPr>
                <a:t> OpenJDK on Eclipse OpenJ9 JVM</a:t>
              </a:r>
            </a:p>
          </p:txBody>
        </p:sp>
      </p:grpSp>
      <p:sp>
        <p:nvSpPr>
          <p:cNvPr id="13" name="TextBox 12">
            <a:extLst>
              <a:ext uri="{FF2B5EF4-FFF2-40B4-BE49-F238E27FC236}">
                <a16:creationId xmlns:a16="http://schemas.microsoft.com/office/drawing/2014/main" id="{C571A6FF-684F-F244-861E-B0DDB9C1B6C4}"/>
              </a:ext>
            </a:extLst>
          </p:cNvPr>
          <p:cNvSpPr txBox="1"/>
          <p:nvPr/>
        </p:nvSpPr>
        <p:spPr>
          <a:xfrm>
            <a:off x="8381374" y="1914183"/>
            <a:ext cx="2972639"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Buy support online on a per virtual-processor-core basis as your need arises.</a:t>
            </a:r>
          </a:p>
        </p:txBody>
      </p:sp>
      <p:pic>
        <p:nvPicPr>
          <p:cNvPr id="14" name="Picture 13">
            <a:extLst>
              <a:ext uri="{FF2B5EF4-FFF2-40B4-BE49-F238E27FC236}">
                <a16:creationId xmlns:a16="http://schemas.microsoft.com/office/drawing/2014/main" id="{4EB20BB6-6978-F648-A777-B12AADEE6940}"/>
              </a:ext>
            </a:extLst>
          </p:cNvPr>
          <p:cNvPicPr>
            <a:picLocks noChangeAspect="1"/>
          </p:cNvPicPr>
          <p:nvPr/>
        </p:nvPicPr>
        <p:blipFill rotWithShape="1">
          <a:blip r:embed="rId6"/>
          <a:srcRect l="1101" r="1366"/>
          <a:stretch/>
        </p:blipFill>
        <p:spPr>
          <a:xfrm>
            <a:off x="7982833" y="3041678"/>
            <a:ext cx="3769715" cy="1307551"/>
          </a:xfrm>
          <a:prstGeom prst="rect">
            <a:avLst/>
          </a:prstGeom>
        </p:spPr>
      </p:pic>
      <p:sp>
        <p:nvSpPr>
          <p:cNvPr id="15" name="Title 1">
            <a:extLst>
              <a:ext uri="{FF2B5EF4-FFF2-40B4-BE49-F238E27FC236}">
                <a16:creationId xmlns:a16="http://schemas.microsoft.com/office/drawing/2014/main" id="{99A08A98-5FED-114F-9F01-0A7BE7D20325}"/>
              </a:ext>
            </a:extLst>
          </p:cNvPr>
          <p:cNvSpPr txBox="1">
            <a:spLocks/>
          </p:cNvSpPr>
          <p:nvPr/>
        </p:nvSpPr>
        <p:spPr>
          <a:xfrm>
            <a:off x="5596934" y="94393"/>
            <a:ext cx="4126687" cy="1143000"/>
          </a:xfrm>
          <a:prstGeom prst="rect">
            <a:avLst/>
          </a:prstGeom>
        </p:spPr>
        <p:txBody>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r>
              <a:rPr lang="en-US" sz="7200" b="1" dirty="0"/>
              <a:t>Support</a:t>
            </a:r>
          </a:p>
        </p:txBody>
      </p:sp>
    </p:spTree>
    <p:extLst>
      <p:ext uri="{BB962C8B-B14F-4D97-AF65-F5344CB8AC3E}">
        <p14:creationId xmlns:p14="http://schemas.microsoft.com/office/powerpoint/2010/main" val="2463447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Masterclass</a:t>
            </a:r>
            <a:endParaRPr lang="en-US" dirty="0"/>
          </a:p>
          <a:p>
            <a:pPr lvl="1"/>
            <a:r>
              <a:rPr lang="en-US" dirty="0">
                <a:hlinkClick r:id="rId4"/>
              </a:rPr>
              <a:t>Table of Contents</a:t>
            </a:r>
            <a:endParaRPr lang="en-US" dirty="0"/>
          </a:p>
          <a:p>
            <a:pPr lvl="1"/>
            <a:r>
              <a:rPr lang="en-US" dirty="0">
                <a:hlinkClick r:id="rId5"/>
              </a:rPr>
              <a:t>Before you begin</a:t>
            </a:r>
            <a:endParaRPr lang="en-US" dirty="0"/>
          </a:p>
          <a:p>
            <a:pPr lvl="2"/>
            <a:r>
              <a:rPr lang="en-US" dirty="0">
                <a:hlinkClick r:id="rId6"/>
              </a:rPr>
              <a:t>Install Pre-requisites</a:t>
            </a:r>
            <a:endParaRPr lang="en-US" dirty="0"/>
          </a:p>
          <a:p>
            <a:pPr lvl="2"/>
            <a:r>
              <a:rPr lang="en-US" dirty="0">
                <a:hlinkClick r:id="rId7"/>
              </a:rPr>
              <a:t>Prime Maven and Docker Caches</a:t>
            </a:r>
            <a:endParaRPr lang="en-US" dirty="0"/>
          </a:p>
          <a:p>
            <a:pPr lvl="1"/>
            <a:r>
              <a:rPr lang="en-US" dirty="0">
                <a:hlinkClick r:id="rId8"/>
              </a:rPr>
              <a:t>The Application</a:t>
            </a:r>
            <a:endParaRPr lang="en-US" dirty="0"/>
          </a:p>
          <a:p>
            <a:pPr lvl="1"/>
            <a:r>
              <a:rPr lang="en-US" dirty="0">
                <a:hlinkClick r:id="rId9"/>
              </a:rPr>
              <a:t>Module 1: Build</a:t>
            </a:r>
            <a:endParaRPr lang="en-US" dirty="0"/>
          </a:p>
          <a:p>
            <a:pPr lvl="1"/>
            <a:r>
              <a:rPr lang="en-US" dirty="0">
                <a:hlinkClick r:id="rId10"/>
              </a:rPr>
              <a:t>Module 2: Feature-based Build</a:t>
            </a:r>
            <a:endParaRPr lang="en-US" dirty="0"/>
          </a:p>
          <a:p>
            <a:pPr lvl="1"/>
            <a:r>
              <a:rPr lang="en-US" dirty="0">
                <a:hlinkClick r:id="rId11"/>
              </a:rPr>
              <a:t>Module 3: Application APIs</a:t>
            </a:r>
            <a:endParaRPr lang="en-US" dirty="0"/>
          </a:p>
          <a:p>
            <a:pPr lvl="1"/>
            <a:r>
              <a:rPr lang="en-US" dirty="0">
                <a:hlinkClick r:id="rId12"/>
              </a:rPr>
              <a:t>Module 4: Server Configuration</a:t>
            </a:r>
            <a:endParaRPr lang="en-US" dirty="0"/>
          </a:p>
          <a:p>
            <a:pPr lvl="1"/>
            <a:r>
              <a:rPr lang="en-US" dirty="0">
                <a:hlinkClick r:id="rId13"/>
              </a:rPr>
              <a:t>Module 5: Externalizing Configuration</a:t>
            </a:r>
            <a:endParaRPr lang="en-US" dirty="0"/>
          </a:p>
          <a:p>
            <a:pPr lvl="1"/>
            <a:r>
              <a:rPr lang="en-US" dirty="0">
                <a:hlinkClick r:id="rId14"/>
              </a:rPr>
              <a:t>Module 6: Integration Testing</a:t>
            </a:r>
            <a:endParaRPr lang="en-US" dirty="0"/>
          </a:p>
          <a:p>
            <a:pPr lvl="1"/>
            <a:r>
              <a:rPr lang="en-US" dirty="0">
                <a:hlinkClick r:id="rId15"/>
              </a:rPr>
              <a:t>Module 7: Docker</a:t>
            </a:r>
            <a:endParaRPr lang="en-US" dirty="0"/>
          </a:p>
          <a:p>
            <a:pPr lvl="2"/>
            <a:r>
              <a:rPr lang="en-US" dirty="0">
                <a:hlinkClick r:id="rId16"/>
              </a:rPr>
              <a:t>Overriding Dev Server Configuration</a:t>
            </a:r>
            <a:endParaRPr lang="en-US" dirty="0"/>
          </a:p>
          <a:p>
            <a:pPr lvl="1"/>
            <a:r>
              <a:rPr lang="en-US" dirty="0">
                <a:hlinkClick r:id="rId17"/>
              </a:rPr>
              <a:t>Module 8: Support Licensing</a:t>
            </a:r>
            <a:endParaRPr lang="en-US" dirty="0"/>
          </a:p>
          <a:p>
            <a:pPr lvl="1"/>
            <a:r>
              <a:rPr lang="en-US" dirty="0">
                <a:hlinkClick r:id="rId18"/>
              </a:rPr>
              <a:t>Conclusion</a:t>
            </a:r>
            <a:endParaRPr lang="en-US" dirty="0"/>
          </a:p>
          <a:p>
            <a:endParaRPr lang="en-US" dirty="0"/>
          </a:p>
        </p:txBody>
      </p:sp>
    </p:spTree>
    <p:extLst>
      <p:ext uri="{BB962C8B-B14F-4D97-AF65-F5344CB8AC3E}">
        <p14:creationId xmlns:p14="http://schemas.microsoft.com/office/powerpoint/2010/main" val="98417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C0B85-6B9C-D344-8EEC-55470FA0D4CB}"/>
              </a:ext>
            </a:extLst>
          </p:cNvPr>
          <p:cNvPicPr>
            <a:picLocks noChangeAspect="1"/>
          </p:cNvPicPr>
          <p:nvPr/>
        </p:nvPicPr>
        <p:blipFill>
          <a:blip r:embed="rId3"/>
          <a:stretch>
            <a:fillRect/>
          </a:stretch>
        </p:blipFill>
        <p:spPr>
          <a:xfrm>
            <a:off x="0" y="335280"/>
            <a:ext cx="12192000" cy="6522720"/>
          </a:xfrm>
          <a:prstGeom prst="rect">
            <a:avLst/>
          </a:prstGeom>
        </p:spPr>
      </p:pic>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4"/>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59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D91B1D2-666F-6747-9F3C-96F585FF8052}"/>
              </a:ext>
            </a:extLst>
          </p:cNvPr>
          <p:cNvSpPr>
            <a:spLocks noGrp="1"/>
          </p:cNvSpPr>
          <p:nvPr>
            <p:ph type="ftr" sz="quarter" idx="10"/>
          </p:nvPr>
        </p:nvSpPr>
        <p:spPr/>
        <p:txBody>
          <a:bodyPr/>
          <a:lstStyle/>
          <a:p>
            <a:r>
              <a:rPr lang="en-US" dirty="0">
                <a:solidFill>
                  <a:srgbClr val="FFFFFF"/>
                </a:solidFill>
                <a:latin typeface="IBM Plex Sans"/>
              </a:rPr>
              <a:t>IBM Developer / © 2019 IBM Corporation</a:t>
            </a:r>
          </a:p>
        </p:txBody>
      </p:sp>
      <p:sp>
        <p:nvSpPr>
          <p:cNvPr id="4" name="Slide Number Placeholder 3">
            <a:extLst>
              <a:ext uri="{FF2B5EF4-FFF2-40B4-BE49-F238E27FC236}">
                <a16:creationId xmlns:a16="http://schemas.microsoft.com/office/drawing/2014/main" id="{4E8D3A1A-B435-5340-A524-ADFF4A58A04E}"/>
              </a:ext>
            </a:extLst>
          </p:cNvPr>
          <p:cNvSpPr>
            <a:spLocks noGrp="1"/>
          </p:cNvSpPr>
          <p:nvPr>
            <p:ph type="sldNum" sz="quarter" idx="11"/>
          </p:nvPr>
        </p:nvSpPr>
        <p:spPr/>
        <p:txBody>
          <a:bodyPr/>
          <a:lstStyle/>
          <a:p>
            <a:pPr defTabSz="914004"/>
            <a:fld id="{59395FB3-9C97-154F-86B2-7E381B951268}" type="slidenum">
              <a:rPr lang="en-US">
                <a:solidFill>
                  <a:srgbClr val="FFFFFF"/>
                </a:solidFill>
                <a:latin typeface="IBM Plex Sans"/>
              </a:rPr>
              <a:pPr defTabSz="914004"/>
              <a:t>47</a:t>
            </a:fld>
            <a:endParaRPr lang="en-US" dirty="0">
              <a:solidFill>
                <a:srgbClr val="FFFFFF"/>
              </a:solidFill>
              <a:latin typeface="IBM Plex Sans"/>
            </a:endParaRPr>
          </a:p>
        </p:txBody>
      </p:sp>
      <p:pic>
        <p:nvPicPr>
          <p:cNvPr id="6" name="Picture 5">
            <a:extLst>
              <a:ext uri="{FF2B5EF4-FFF2-40B4-BE49-F238E27FC236}">
                <a16:creationId xmlns:a16="http://schemas.microsoft.com/office/drawing/2014/main" id="{6658DD62-1FBD-4D4F-8EC3-19CDEB39584D}"/>
              </a:ext>
            </a:extLst>
          </p:cNvPr>
          <p:cNvPicPr>
            <a:picLocks noChangeAspect="1"/>
          </p:cNvPicPr>
          <p:nvPr/>
        </p:nvPicPr>
        <p:blipFill>
          <a:blip r:embed="rId3"/>
          <a:stretch>
            <a:fillRect/>
          </a:stretch>
        </p:blipFill>
        <p:spPr>
          <a:xfrm>
            <a:off x="310246" y="1683806"/>
            <a:ext cx="6085194" cy="3711968"/>
          </a:xfrm>
          <a:prstGeom prst="rect">
            <a:avLst/>
          </a:prstGeom>
        </p:spPr>
      </p:pic>
      <p:pic>
        <p:nvPicPr>
          <p:cNvPr id="9" name="Picture 8">
            <a:extLst>
              <a:ext uri="{FF2B5EF4-FFF2-40B4-BE49-F238E27FC236}">
                <a16:creationId xmlns:a16="http://schemas.microsoft.com/office/drawing/2014/main" id="{A90A22AC-3281-5E41-8ED2-A5D2B1017D22}"/>
              </a:ext>
            </a:extLst>
          </p:cNvPr>
          <p:cNvPicPr>
            <a:picLocks noChangeAspect="1"/>
          </p:cNvPicPr>
          <p:nvPr/>
        </p:nvPicPr>
        <p:blipFill>
          <a:blip r:embed="rId4"/>
          <a:stretch>
            <a:fillRect/>
          </a:stretch>
        </p:blipFill>
        <p:spPr>
          <a:xfrm>
            <a:off x="7945086" y="1551072"/>
            <a:ext cx="2208460" cy="3977437"/>
          </a:xfrm>
          <a:prstGeom prst="rect">
            <a:avLst/>
          </a:prstGeom>
        </p:spPr>
      </p:pic>
      <p:sp>
        <p:nvSpPr>
          <p:cNvPr id="12" name="Title 1">
            <a:extLst>
              <a:ext uri="{FF2B5EF4-FFF2-40B4-BE49-F238E27FC236}">
                <a16:creationId xmlns:a16="http://schemas.microsoft.com/office/drawing/2014/main" id="{17B60CBE-BFDD-3946-99C4-8238B4EDFDF2}"/>
              </a:ext>
            </a:extLst>
          </p:cNvPr>
          <p:cNvSpPr txBox="1">
            <a:spLocks/>
          </p:cNvSpPr>
          <p:nvPr/>
        </p:nvSpPr>
        <p:spPr>
          <a:xfrm>
            <a:off x="-57295" y="5757603"/>
            <a:ext cx="11697553" cy="876556"/>
          </a:xfrm>
          <a:prstGeom prst="rect">
            <a:avLst/>
          </a:prstGeom>
        </p:spPr>
        <p:txBody>
          <a:bodyPr vert="horz" lIns="0" tIns="0" rIns="0" bIns="0" rtlCol="0" anchor="t">
            <a:noAutofit/>
          </a:bodyPr>
          <a:lstStyle>
            <a:lvl1pPr algn="l" rtl="0" eaLnBrk="1" fontAlgn="base" hangingPunct="1">
              <a:lnSpc>
                <a:spcPts val="5600"/>
              </a:lnSpc>
              <a:spcBef>
                <a:spcPct val="0"/>
              </a:spcBef>
              <a:spcAft>
                <a:spcPts val="3600"/>
              </a:spcAft>
              <a:defRPr sz="48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0573" indent="-10573" algn="ctr" defTabSz="608990">
              <a:lnSpc>
                <a:spcPts val="3730"/>
              </a:lnSpc>
              <a:spcAft>
                <a:spcPts val="2398"/>
              </a:spcAft>
            </a:pPr>
            <a:r>
              <a:rPr lang="en-US" sz="4396" kern="0" dirty="0">
                <a:solidFill>
                  <a:srgbClr val="FFFFFF"/>
                </a:solidFill>
              </a:rPr>
              <a:t>http://</a:t>
            </a:r>
            <a:r>
              <a:rPr lang="en-US" sz="4396" kern="0" dirty="0" err="1">
                <a:solidFill>
                  <a:srgbClr val="FFFFFF"/>
                </a:solidFill>
              </a:rPr>
              <a:t>ibm.biz</a:t>
            </a:r>
            <a:r>
              <a:rPr lang="en-US" sz="4396" kern="0" dirty="0">
                <a:solidFill>
                  <a:srgbClr val="FFFFFF"/>
                </a:solidFill>
              </a:rPr>
              <a:t>/</a:t>
            </a:r>
            <a:r>
              <a:rPr lang="en-US" sz="4396" kern="0" dirty="0" err="1">
                <a:solidFill>
                  <a:srgbClr val="FFFFFF"/>
                </a:solidFill>
              </a:rPr>
              <a:t>javanewsletter</a:t>
            </a:r>
            <a:endParaRPr lang="en-US" sz="4396" kern="0" dirty="0">
              <a:solidFill>
                <a:srgbClr val="FFFFFF"/>
              </a:solidFill>
            </a:endParaRPr>
          </a:p>
        </p:txBody>
      </p:sp>
      <p:sp>
        <p:nvSpPr>
          <p:cNvPr id="11" name="Title 1">
            <a:extLst>
              <a:ext uri="{FF2B5EF4-FFF2-40B4-BE49-F238E27FC236}">
                <a16:creationId xmlns:a16="http://schemas.microsoft.com/office/drawing/2014/main" id="{B83ED75E-DB4D-43E0-889B-BF7E3CA7A0AA}"/>
              </a:ext>
            </a:extLst>
          </p:cNvPr>
          <p:cNvSpPr txBox="1">
            <a:spLocks/>
          </p:cNvSpPr>
          <p:nvPr/>
        </p:nvSpPr>
        <p:spPr>
          <a:xfrm>
            <a:off x="8401" y="567299"/>
            <a:ext cx="11697553" cy="876556"/>
          </a:xfrm>
          <a:prstGeom prst="rect">
            <a:avLst/>
          </a:prstGeom>
        </p:spPr>
        <p:txBody>
          <a:bodyPr vert="horz" lIns="0" tIns="0" rIns="0" bIns="0" rtlCol="0" anchor="t">
            <a:noAutofit/>
          </a:bodyPr>
          <a:lstStyle>
            <a:lvl1pPr algn="l" rtl="0" eaLnBrk="1" fontAlgn="base" hangingPunct="1">
              <a:lnSpc>
                <a:spcPts val="5600"/>
              </a:lnSpc>
              <a:spcBef>
                <a:spcPct val="0"/>
              </a:spcBef>
              <a:spcAft>
                <a:spcPts val="3600"/>
              </a:spcAft>
              <a:defRPr sz="48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0573" indent="-10573" algn="ctr" defTabSz="608990">
              <a:lnSpc>
                <a:spcPts val="3730"/>
              </a:lnSpc>
              <a:spcAft>
                <a:spcPts val="2398"/>
              </a:spcAft>
            </a:pPr>
            <a:r>
              <a:rPr lang="en-US" sz="4396" kern="0" dirty="0">
                <a:solidFill>
                  <a:srgbClr val="FFFFFF"/>
                </a:solidFill>
                <a:latin typeface="IBM Plex Mono Light"/>
              </a:rPr>
              <a:t>https://cloud.ibm.com/docs/java</a:t>
            </a:r>
            <a:endParaRPr lang="en-US" sz="3197">
              <a:solidFill>
                <a:srgbClr val="FFFFFF"/>
              </a:solidFill>
              <a:latin typeface="IBM Plex Mono Light"/>
            </a:endParaRPr>
          </a:p>
        </p:txBody>
      </p:sp>
    </p:spTree>
    <p:extLst>
      <p:ext uri="{BB962C8B-B14F-4D97-AF65-F5344CB8AC3E}">
        <p14:creationId xmlns:p14="http://schemas.microsoft.com/office/powerpoint/2010/main" val="1223435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C43777E2-EDFF-2043-A9D7-C08EC0C7D0B5}"/>
              </a:ext>
            </a:extLst>
          </p:cNvPr>
          <p:cNvSpPr>
            <a:spLocks noGrp="1"/>
          </p:cNvSpPr>
          <p:nvPr>
            <p:ph sz="quarter" idx="17"/>
          </p:nvPr>
        </p:nvSpPr>
        <p:spPr>
          <a:xfrm>
            <a:off x="6096001" y="3268909"/>
            <a:ext cx="6096000" cy="3589091"/>
          </a:xfrm>
        </p:spPr>
        <p:txBody>
          <a:bodyPr/>
          <a:lstStyle/>
          <a:p>
            <a:pPr>
              <a:buClr>
                <a:schemeClr val="bg2"/>
              </a:buClr>
            </a:pPr>
            <a:endParaRPr lang="en-US" altLang="en-US" sz="3200" dirty="0"/>
          </a:p>
        </p:txBody>
      </p:sp>
      <p:sp>
        <p:nvSpPr>
          <p:cNvPr id="16" name="Content Placeholder 15">
            <a:extLst>
              <a:ext uri="{FF2B5EF4-FFF2-40B4-BE49-F238E27FC236}">
                <a16:creationId xmlns:a16="http://schemas.microsoft.com/office/drawing/2014/main" id="{45D14F9A-7206-B647-82DE-1A126244F03C}"/>
              </a:ext>
            </a:extLst>
          </p:cNvPr>
          <p:cNvSpPr>
            <a:spLocks noGrp="1"/>
          </p:cNvSpPr>
          <p:nvPr>
            <p:ph sz="quarter" idx="15"/>
          </p:nvPr>
        </p:nvSpPr>
        <p:spPr>
          <a:xfrm>
            <a:off x="9144000" y="0"/>
            <a:ext cx="3048000" cy="3268909"/>
          </a:xfrm>
        </p:spPr>
        <p:txBody>
          <a:bodyPr/>
          <a:lstStyle/>
          <a:p>
            <a:r>
              <a:rPr lang="en-US" sz="3600" dirty="0"/>
              <a:t>Influence deliverables</a:t>
            </a:r>
          </a:p>
          <a:p>
            <a:pPr>
              <a:defRPr/>
            </a:pPr>
            <a:endParaRPr lang="en-US" dirty="0">
              <a:solidFill>
                <a:srgbClr val="FFFFFF"/>
              </a:solidFill>
            </a:endParaRPr>
          </a:p>
          <a:p>
            <a:endParaRPr lang="en-US" sz="2133" dirty="0"/>
          </a:p>
        </p:txBody>
      </p:sp>
      <p:sp>
        <p:nvSpPr>
          <p:cNvPr id="17" name="Content Placeholder 16">
            <a:extLst>
              <a:ext uri="{FF2B5EF4-FFF2-40B4-BE49-F238E27FC236}">
                <a16:creationId xmlns:a16="http://schemas.microsoft.com/office/drawing/2014/main" id="{84735214-3CAC-3146-8B5F-DB2E0CA3C661}"/>
              </a:ext>
            </a:extLst>
          </p:cNvPr>
          <p:cNvSpPr>
            <a:spLocks noGrp="1"/>
          </p:cNvSpPr>
          <p:nvPr>
            <p:ph sz="quarter" idx="16"/>
          </p:nvPr>
        </p:nvSpPr>
        <p:spPr>
          <a:xfrm>
            <a:off x="6096000" y="0"/>
            <a:ext cx="3048000" cy="3268909"/>
          </a:xfrm>
          <a:solidFill>
            <a:schemeClr val="tx2">
              <a:lumMod val="75000"/>
            </a:schemeClr>
          </a:solidFill>
        </p:spPr>
        <p:txBody>
          <a:bodyPr/>
          <a:lstStyle/>
          <a:p>
            <a:r>
              <a:rPr lang="en-US" sz="4000" dirty="0"/>
              <a:t>Sign up now at Think</a:t>
            </a:r>
          </a:p>
          <a:p>
            <a:pPr>
              <a:defRPr/>
            </a:pPr>
            <a:endParaRPr lang="en-US" dirty="0">
              <a:solidFill>
                <a:srgbClr val="FFFFFF"/>
              </a:solidFill>
            </a:endParaRPr>
          </a:p>
          <a:p>
            <a:pPr>
              <a:defRPr/>
            </a:pPr>
            <a:endParaRPr lang="en-US" dirty="0">
              <a:solidFill>
                <a:srgbClr val="FFFFFF"/>
              </a:solidFill>
            </a:endParaRPr>
          </a:p>
          <a:p>
            <a:endParaRPr lang="en-US" dirty="0"/>
          </a:p>
        </p:txBody>
      </p:sp>
      <p:sp>
        <p:nvSpPr>
          <p:cNvPr id="7" name="Title 6">
            <a:extLst>
              <a:ext uri="{FF2B5EF4-FFF2-40B4-BE49-F238E27FC236}">
                <a16:creationId xmlns:a16="http://schemas.microsoft.com/office/drawing/2014/main" id="{8E71888A-F39D-464A-A508-51DA118E2C8A}"/>
              </a:ext>
            </a:extLst>
          </p:cNvPr>
          <p:cNvSpPr>
            <a:spLocks noGrp="1"/>
          </p:cNvSpPr>
          <p:nvPr>
            <p:ph type="title"/>
          </p:nvPr>
        </p:nvSpPr>
        <p:spPr/>
        <p:txBody>
          <a:bodyPr/>
          <a:lstStyle/>
          <a:p>
            <a:r>
              <a:rPr lang="en-US" sz="4800" dirty="0"/>
              <a:t>WebSphere   Customer Advisory Board – </a:t>
            </a:r>
            <a:r>
              <a:rPr lang="en-US" dirty="0"/>
              <a:t>open invitation</a:t>
            </a:r>
            <a:br>
              <a:rPr lang="en-US" sz="4800" dirty="0"/>
            </a:br>
            <a:br>
              <a:rPr lang="en-US" sz="4800" dirty="0"/>
            </a:br>
            <a:r>
              <a:rPr lang="en-US" sz="1800" dirty="0"/>
              <a:t>email: </a:t>
            </a:r>
            <a:r>
              <a:rPr lang="en-US" sz="1800" dirty="0" err="1"/>
              <a:t>claudiab@us.ibm.com</a:t>
            </a:r>
            <a:endParaRPr lang="en-US" sz="4800" dirty="0"/>
          </a:p>
        </p:txBody>
      </p:sp>
      <p:sp>
        <p:nvSpPr>
          <p:cNvPr id="8" name="Slide Number Placeholder 1">
            <a:extLst>
              <a:ext uri="{FF2B5EF4-FFF2-40B4-BE49-F238E27FC236}">
                <a16:creationId xmlns:a16="http://schemas.microsoft.com/office/drawing/2014/main" id="{B4C828AC-E7D7-484A-AAB2-C28DD8B1F52B}"/>
              </a:ext>
            </a:extLst>
          </p:cNvPr>
          <p:cNvSpPr txBox="1">
            <a:spLocks/>
          </p:cNvSpPr>
          <p:nvPr/>
        </p:nvSpPr>
        <p:spPr>
          <a:xfrm>
            <a:off x="9144000" y="6620365"/>
            <a:ext cx="2743200" cy="18288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FFFFFF"/>
                </a:solidFill>
                <a:effectLst/>
                <a:uLnTx/>
                <a:uFillTx/>
                <a:latin typeface="IBM Plex Sans"/>
                <a:ea typeface="+mn-ea"/>
                <a:cs typeface="Arial" charset="0"/>
              </a:rPr>
              <a:pPr marL="0" marR="0" lvl="0" indent="0" algn="r" defTabSz="914354"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FFFFFF"/>
              </a:solidFill>
              <a:effectLst/>
              <a:uLnTx/>
              <a:uFillTx/>
              <a:latin typeface="IBM Plex Sans"/>
              <a:ea typeface="+mn-ea"/>
              <a:cs typeface="Arial" charset="0"/>
            </a:endParaRPr>
          </a:p>
        </p:txBody>
      </p:sp>
      <p:sp>
        <p:nvSpPr>
          <p:cNvPr id="9" name="Footer Placeholder 1">
            <a:extLst>
              <a:ext uri="{FF2B5EF4-FFF2-40B4-BE49-F238E27FC236}">
                <a16:creationId xmlns:a16="http://schemas.microsoft.com/office/drawing/2014/main" id="{EEB6A10D-57EC-494A-8872-64E6A1012D75}"/>
              </a:ext>
            </a:extLst>
          </p:cNvPr>
          <p:cNvSpPr txBox="1">
            <a:spLocks/>
          </p:cNvSpPr>
          <p:nvPr/>
        </p:nvSpPr>
        <p:spPr>
          <a:xfrm>
            <a:off x="304799" y="6622435"/>
            <a:ext cx="341376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a:cs typeface="Arial" charset="0"/>
              </a:rPr>
              <a:t>IBM Cloud / © 2018 IBM Corporation</a:t>
            </a:r>
          </a:p>
        </p:txBody>
      </p:sp>
      <p:sp>
        <p:nvSpPr>
          <p:cNvPr id="21" name="Content Placeholder 17">
            <a:extLst>
              <a:ext uri="{FF2B5EF4-FFF2-40B4-BE49-F238E27FC236}">
                <a16:creationId xmlns:a16="http://schemas.microsoft.com/office/drawing/2014/main" id="{9E5C168C-95C6-A247-B62B-2EB0FFD750F9}"/>
              </a:ext>
            </a:extLst>
          </p:cNvPr>
          <p:cNvSpPr txBox="1">
            <a:spLocks/>
          </p:cNvSpPr>
          <p:nvPr/>
        </p:nvSpPr>
        <p:spPr>
          <a:xfrm>
            <a:off x="-1" y="3268909"/>
            <a:ext cx="6095999" cy="3589091"/>
          </a:xfrm>
          <a:prstGeom prst="rect">
            <a:avLst/>
          </a:prstGeom>
          <a:solidFill>
            <a:schemeClr val="bg1"/>
          </a:solidFill>
        </p:spPr>
        <p:txBody>
          <a:bodyPr vert="horz" lIns="304800" tIns="256032" rIns="304800" bIns="304800" rtlCol="0">
            <a:noAutofit/>
          </a:bodyPr>
          <a:lst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66"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Choose your engagement level: </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Stay ahead of the curve</a:t>
            </a:r>
            <a:r>
              <a:rPr kumimoji="0" lang="en-US" sz="2400" b="0" i="0" u="none" strike="noStrike" kern="1200" cap="none" spc="0" normalizeH="0" baseline="0" noProof="0" dirty="0">
                <a:ln>
                  <a:noFill/>
                </a:ln>
                <a:solidFill>
                  <a:srgbClr val="FFFFFF"/>
                </a:solidFill>
                <a:effectLst/>
                <a:uLnTx/>
                <a:uFillTx/>
                <a:latin typeface="IBM Plex Sans"/>
                <a:cs typeface="Arial" charset="0"/>
              </a:rPr>
              <a:t>:  more time commitment </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Close the gap</a:t>
            </a:r>
            <a:r>
              <a:rPr kumimoji="0" lang="en-US" sz="2400" b="0" i="0" u="none" strike="noStrike" kern="1200" cap="none" spc="0" normalizeH="0" baseline="0" noProof="0" dirty="0">
                <a:ln>
                  <a:noFill/>
                </a:ln>
                <a:solidFill>
                  <a:srgbClr val="FFFFFF"/>
                </a:solidFill>
                <a:effectLst/>
                <a:uLnTx/>
                <a:uFillTx/>
                <a:latin typeface="IBM Plex Sans"/>
                <a:cs typeface="Arial" charset="0"/>
              </a:rPr>
              <a:t>: quarterly involvement</a:t>
            </a:r>
          </a:p>
          <a:p>
            <a:pPr marL="457200" marR="0" lvl="0" indent="-457200" algn="l" defTabSz="457166" rtl="0" eaLnBrk="1" fontAlgn="auto" latinLnBrk="0" hangingPunct="1">
              <a:lnSpc>
                <a:spcPct val="100000"/>
              </a:lnSpc>
              <a:spcBef>
                <a:spcPts val="11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At your own pace</a:t>
            </a:r>
            <a:r>
              <a:rPr kumimoji="0" lang="en-US" sz="2400" b="0" i="0" u="none" strike="noStrike" kern="1200" cap="none" spc="0" normalizeH="0" baseline="0" noProof="0" dirty="0">
                <a:ln>
                  <a:noFill/>
                </a:ln>
                <a:solidFill>
                  <a:srgbClr val="FFFFFF"/>
                </a:solidFill>
                <a:effectLst/>
                <a:uLnTx/>
                <a:uFillTx/>
                <a:latin typeface="IBM Plex Sans"/>
                <a:cs typeface="Arial" charset="0"/>
              </a:rPr>
              <a:t>: impact longer term goals</a:t>
            </a:r>
          </a:p>
          <a:p>
            <a:pPr marL="0" marR="0" lvl="0" indent="0" algn="l" defTabSz="457166" rtl="0" eaLnBrk="1" fontAlgn="auto" latinLnBrk="0" hangingPunct="1">
              <a:lnSpc>
                <a:spcPct val="100000"/>
              </a:lnSpc>
              <a:spcBef>
                <a:spcPts val="0"/>
              </a:spcBef>
              <a:spcAft>
                <a:spcPts val="0"/>
              </a:spcAft>
              <a:buClrTx/>
              <a:buSzTx/>
              <a:buFont typeface="Arial"/>
              <a:buNone/>
              <a:tabLst/>
              <a:defRPr/>
            </a:pPr>
            <a:endParaRPr kumimoji="0" lang="en-US" sz="1467" b="0" i="0" u="none" strike="noStrike" kern="1200" cap="none" spc="0" normalizeH="0" baseline="0" noProof="0" dirty="0">
              <a:ln>
                <a:noFill/>
              </a:ln>
              <a:solidFill>
                <a:srgbClr val="FFFFFF"/>
              </a:solidFill>
              <a:effectLst/>
              <a:uLnTx/>
              <a:uFillTx/>
              <a:latin typeface="IBM Plex Sans" panose="020B0503050000000000" pitchFamily="34" charset="77"/>
              <a:cs typeface="Arial" charset="0"/>
            </a:endParaRPr>
          </a:p>
          <a:p>
            <a:pPr marL="0" marR="0" lvl="0" indent="0" algn="l" defTabSz="457166" rtl="0" eaLnBrk="1" fontAlgn="auto" latinLnBrk="0" hangingPunct="1">
              <a:lnSpc>
                <a:spcPct val="100000"/>
              </a:lnSpc>
              <a:spcBef>
                <a:spcPts val="1100"/>
              </a:spcBef>
              <a:spcAft>
                <a:spcPts val="0"/>
              </a:spcAft>
              <a:buClrTx/>
              <a:buSzTx/>
              <a:buFont typeface="Arial"/>
              <a:buNone/>
              <a:tabLst/>
              <a:defRPr/>
            </a:pPr>
            <a:endParaRPr kumimoji="0" lang="en-US" sz="1467" b="0" i="0" u="none" strike="noStrike" kern="1200" cap="none" spc="0" normalizeH="0" baseline="0" noProof="0" dirty="0">
              <a:ln>
                <a:noFill/>
              </a:ln>
              <a:solidFill>
                <a:srgbClr val="FFFFFF"/>
              </a:solidFill>
              <a:effectLst/>
              <a:uLnTx/>
              <a:uFillTx/>
              <a:latin typeface="IBM Plex Sans"/>
              <a:cs typeface="Arial" charset="0"/>
            </a:endParaRPr>
          </a:p>
        </p:txBody>
      </p:sp>
      <p:pic>
        <p:nvPicPr>
          <p:cNvPr id="10" name="Content Placeholder 8">
            <a:extLst>
              <a:ext uri="{FF2B5EF4-FFF2-40B4-BE49-F238E27FC236}">
                <a16:creationId xmlns:a16="http://schemas.microsoft.com/office/drawing/2014/main" id="{1FA314B7-32C2-EA4B-8DAD-8510499019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6018" y="3253919"/>
            <a:ext cx="6136646" cy="3589091"/>
          </a:xfrm>
          <a:prstGeom prst="rect">
            <a:avLst/>
          </a:prstGeom>
          <a:solidFill>
            <a:schemeClr val="accent3"/>
          </a:solidFill>
        </p:spPr>
      </p:pic>
      <p:sp>
        <p:nvSpPr>
          <p:cNvPr id="2" name="TextBox 1">
            <a:extLst>
              <a:ext uri="{FF2B5EF4-FFF2-40B4-BE49-F238E27FC236}">
                <a16:creationId xmlns:a16="http://schemas.microsoft.com/office/drawing/2014/main" id="{CBF6701C-97D0-A64B-80FF-9ECF805378CF}"/>
              </a:ext>
            </a:extLst>
          </p:cNvPr>
          <p:cNvSpPr txBox="1"/>
          <p:nvPr/>
        </p:nvSpPr>
        <p:spPr>
          <a:xfrm>
            <a:off x="9144000" y="3429000"/>
            <a:ext cx="225734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Get involved.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Be successful.</a:t>
            </a:r>
          </a:p>
        </p:txBody>
      </p:sp>
    </p:spTree>
    <p:extLst>
      <p:ext uri="{BB962C8B-B14F-4D97-AF65-F5344CB8AC3E}">
        <p14:creationId xmlns:p14="http://schemas.microsoft.com/office/powerpoint/2010/main" val="63302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9E2EAB-3F3E-C348-9070-6BAC07605E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C3A018B1-E6AC-F84F-99FF-29EA1A20FE6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rPr>
              <a:t>IBM Cloud /  </a:t>
            </a:r>
            <a:r>
              <a:rPr kumimoji="0" lang="de-DE" sz="800" b="0" i="0" u="none" strike="noStrike" kern="1200" cap="none" spc="0" normalizeH="0" baseline="0" noProof="0" dirty="0" err="1">
                <a:ln>
                  <a:noFill/>
                </a:ln>
                <a:solidFill>
                  <a:srgbClr val="FFFFFF"/>
                </a:solidFill>
                <a:effectLst/>
                <a:uLnTx/>
                <a:uFillTx/>
                <a:latin typeface="IBM Plex Sans"/>
                <a:cs typeface="Arial" charset="0"/>
              </a:rPr>
              <a:t>February</a:t>
            </a:r>
            <a:r>
              <a:rPr kumimoji="0" lang="de-DE" sz="800" b="0" i="0" u="none" strike="noStrike" kern="1200" cap="none" spc="0" normalizeH="0" baseline="0" noProof="0" dirty="0">
                <a:ln>
                  <a:noFill/>
                </a:ln>
                <a:solidFill>
                  <a:srgbClr val="FFFFFF"/>
                </a:solidFill>
                <a:effectLst/>
                <a:uLnTx/>
                <a:uFillTx/>
                <a:latin typeface="IBM Plex Sans"/>
                <a:cs typeface="Arial" charset="0"/>
              </a:rPr>
              <a:t> 2019 / © 2019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graphicFrame>
        <p:nvGraphicFramePr>
          <p:cNvPr id="7" name="Table 6">
            <a:extLst>
              <a:ext uri="{FF2B5EF4-FFF2-40B4-BE49-F238E27FC236}">
                <a16:creationId xmlns:a16="http://schemas.microsoft.com/office/drawing/2014/main" id="{37D2D5CE-47B1-FE4A-93CF-E70711A190A4}"/>
              </a:ext>
            </a:extLst>
          </p:cNvPr>
          <p:cNvGraphicFramePr>
            <a:graphicFrameLocks noGrp="1"/>
          </p:cNvGraphicFramePr>
          <p:nvPr/>
        </p:nvGraphicFramePr>
        <p:xfrm>
          <a:off x="189872" y="1154242"/>
          <a:ext cx="11697330" cy="4773014"/>
        </p:xfrm>
        <a:graphic>
          <a:graphicData uri="http://schemas.openxmlformats.org/drawingml/2006/table">
            <a:tbl>
              <a:tblPr firstRow="1" bandRow="1">
                <a:tableStyleId>{5C22544A-7EE6-4342-B048-85BDC9FD1C3A}</a:tableStyleId>
              </a:tblPr>
              <a:tblGrid>
                <a:gridCol w="1791328">
                  <a:extLst>
                    <a:ext uri="{9D8B030D-6E8A-4147-A177-3AD203B41FA5}">
                      <a16:colId xmlns:a16="http://schemas.microsoft.com/office/drawing/2014/main" val="1433714609"/>
                    </a:ext>
                  </a:extLst>
                </a:gridCol>
                <a:gridCol w="1397000">
                  <a:extLst>
                    <a:ext uri="{9D8B030D-6E8A-4147-A177-3AD203B41FA5}">
                      <a16:colId xmlns:a16="http://schemas.microsoft.com/office/drawing/2014/main" val="1030960806"/>
                    </a:ext>
                  </a:extLst>
                </a:gridCol>
                <a:gridCol w="1346200">
                  <a:extLst>
                    <a:ext uri="{9D8B030D-6E8A-4147-A177-3AD203B41FA5}">
                      <a16:colId xmlns:a16="http://schemas.microsoft.com/office/drawing/2014/main" val="1055689365"/>
                    </a:ext>
                  </a:extLst>
                </a:gridCol>
                <a:gridCol w="1358900">
                  <a:extLst>
                    <a:ext uri="{9D8B030D-6E8A-4147-A177-3AD203B41FA5}">
                      <a16:colId xmlns:a16="http://schemas.microsoft.com/office/drawing/2014/main" val="3391976331"/>
                    </a:ext>
                  </a:extLst>
                </a:gridCol>
                <a:gridCol w="1390803">
                  <a:extLst>
                    <a:ext uri="{9D8B030D-6E8A-4147-A177-3AD203B41FA5}">
                      <a16:colId xmlns:a16="http://schemas.microsoft.com/office/drawing/2014/main" val="2576145600"/>
                    </a:ext>
                  </a:extLst>
                </a:gridCol>
                <a:gridCol w="1471033">
                  <a:extLst>
                    <a:ext uri="{9D8B030D-6E8A-4147-A177-3AD203B41FA5}">
                      <a16:colId xmlns:a16="http://schemas.microsoft.com/office/drawing/2014/main" val="3444127529"/>
                    </a:ext>
                  </a:extLst>
                </a:gridCol>
                <a:gridCol w="1471033">
                  <a:extLst>
                    <a:ext uri="{9D8B030D-6E8A-4147-A177-3AD203B41FA5}">
                      <a16:colId xmlns:a16="http://schemas.microsoft.com/office/drawing/2014/main" val="1432945073"/>
                    </a:ext>
                  </a:extLst>
                </a:gridCol>
                <a:gridCol w="1471033">
                  <a:extLst>
                    <a:ext uri="{9D8B030D-6E8A-4147-A177-3AD203B41FA5}">
                      <a16:colId xmlns:a16="http://schemas.microsoft.com/office/drawing/2014/main" val="2061897012"/>
                    </a:ext>
                  </a:extLst>
                </a:gridCol>
              </a:tblGrid>
              <a:tr h="936665">
                <a:tc>
                  <a:txBody>
                    <a:bodyPr/>
                    <a:lstStyle/>
                    <a:p>
                      <a:r>
                        <a:rPr lang="en-US" sz="1800" dirty="0"/>
                        <a:t>Engagement level </a:t>
                      </a:r>
                    </a:p>
                  </a:txBody>
                  <a:tcPr/>
                </a:tc>
                <a:tc>
                  <a:txBody>
                    <a:bodyPr/>
                    <a:lstStyle/>
                    <a:p>
                      <a:r>
                        <a:rPr lang="en-US" sz="1600" dirty="0" err="1"/>
                        <a:t>Comm</a:t>
                      </a:r>
                      <a:r>
                        <a:rPr lang="en-US" sz="1600" dirty="0"/>
                        <a:t> frequency</a:t>
                      </a:r>
                    </a:p>
                  </a:txBody>
                  <a:tcPr/>
                </a:tc>
                <a:tc>
                  <a:txBody>
                    <a:bodyPr/>
                    <a:lstStyle/>
                    <a:p>
                      <a:r>
                        <a:rPr lang="en-US" sz="1600" dirty="0"/>
                        <a:t>User group studies and testing</a:t>
                      </a:r>
                    </a:p>
                  </a:txBody>
                  <a:tcPr/>
                </a:tc>
                <a:tc>
                  <a:txBody>
                    <a:bodyPr/>
                    <a:lstStyle/>
                    <a:p>
                      <a:r>
                        <a:rPr lang="en-US" sz="1600" dirty="0"/>
                        <a:t>Contribute Code </a:t>
                      </a:r>
                    </a:p>
                  </a:txBody>
                  <a:tcPr/>
                </a:tc>
                <a:tc>
                  <a:txBody>
                    <a:bodyPr/>
                    <a:lstStyle/>
                    <a:p>
                      <a:r>
                        <a:rPr lang="en-US" sz="1600" dirty="0"/>
                        <a:t>Design discussions</a:t>
                      </a:r>
                    </a:p>
                  </a:txBody>
                  <a:tcPr/>
                </a:tc>
                <a:tc>
                  <a:txBody>
                    <a:bodyPr/>
                    <a:lstStyle/>
                    <a:p>
                      <a:r>
                        <a:rPr lang="en-US" sz="1600" dirty="0"/>
                        <a:t>Prototype feedback,  pre-release code </a:t>
                      </a:r>
                    </a:p>
                  </a:txBody>
                  <a:tcPr/>
                </a:tc>
                <a:tc>
                  <a:txBody>
                    <a:bodyPr/>
                    <a:lstStyle/>
                    <a:p>
                      <a:r>
                        <a:rPr lang="en-US" sz="1600" dirty="0"/>
                        <a:t>Create joint assets (webcasts, quotes), roadmaps</a:t>
                      </a:r>
                    </a:p>
                  </a:txBody>
                  <a:tcPr/>
                </a:tc>
                <a:tc>
                  <a:txBody>
                    <a:bodyPr/>
                    <a:lstStyle/>
                    <a:p>
                      <a:r>
                        <a:rPr lang="en-US" sz="1600" dirty="0"/>
                        <a:t>Meetings,  conferences, Think 2020</a:t>
                      </a:r>
                    </a:p>
                  </a:txBody>
                  <a:tcPr/>
                </a:tc>
                <a:extLst>
                  <a:ext uri="{0D108BD9-81ED-4DB2-BD59-A6C34878D82A}">
                    <a16:rowId xmlns:a16="http://schemas.microsoft.com/office/drawing/2014/main" val="2519839957"/>
                  </a:ext>
                </a:extLst>
              </a:tr>
              <a:tr h="1136827">
                <a:tc>
                  <a:txBody>
                    <a:bodyPr/>
                    <a:lstStyle/>
                    <a:p>
                      <a:r>
                        <a:rPr lang="en-US" sz="1800" b="1" dirty="0"/>
                        <a:t>Stay ahead of the curve </a:t>
                      </a:r>
                    </a:p>
                  </a:txBody>
                  <a:tcPr/>
                </a:tc>
                <a:tc>
                  <a:txBody>
                    <a:bodyPr/>
                    <a:lstStyle/>
                    <a:p>
                      <a:r>
                        <a:rPr lang="en-US" sz="1800" dirty="0"/>
                        <a:t>Monthly</a:t>
                      </a:r>
                    </a:p>
                  </a:txBody>
                  <a:tcPr/>
                </a:tc>
                <a:tc>
                  <a:txBody>
                    <a:bodyPr/>
                    <a:lstStyle/>
                    <a:p>
                      <a:pPr marL="571500" indent="-571500" algn="ctr">
                        <a:buFont typeface="Wingdings" pitchFamily="2" charset="2"/>
                        <a:buChar char="ü"/>
                      </a:pPr>
                      <a:r>
                        <a:rPr lang="en-US" sz="4400" dirty="0">
                          <a:solidFill>
                            <a:srgbClr val="00B050"/>
                          </a:solidFill>
                        </a:rPr>
                        <a:t> </a:t>
                      </a:r>
                    </a:p>
                  </a:txBody>
                  <a:tcPr/>
                </a:tc>
                <a:tc>
                  <a:txBody>
                    <a:bodyPr/>
                    <a:lstStyle/>
                    <a:p>
                      <a:pPr marL="571500" indent="-571500" algn="ctr">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1851718960"/>
                  </a:ext>
                </a:extLst>
              </a:tr>
              <a:tr h="1136827">
                <a:tc>
                  <a:txBody>
                    <a:bodyPr/>
                    <a:lstStyle/>
                    <a:p>
                      <a:r>
                        <a:rPr lang="en-US" sz="1800" b="1" dirty="0"/>
                        <a:t>Close the gap</a:t>
                      </a:r>
                    </a:p>
                  </a:txBody>
                  <a:tcPr/>
                </a:tc>
                <a:tc>
                  <a:txBody>
                    <a:bodyPr/>
                    <a:lstStyle/>
                    <a:p>
                      <a:r>
                        <a:rPr lang="en-US" sz="1800" dirty="0"/>
                        <a:t>Quarterly</a:t>
                      </a:r>
                    </a:p>
                  </a:txBody>
                  <a:tcPr/>
                </a:tc>
                <a:tc>
                  <a:txBody>
                    <a:bodyPr/>
                    <a:lstStyle/>
                    <a:p>
                      <a:pPr marL="285750" indent="-285750">
                        <a:buFont typeface="Wingdings" pitchFamily="2" charset="2"/>
                        <a:buChar char="ü"/>
                      </a:pPr>
                      <a:endParaRPr lang="en-US" sz="2000" dirty="0">
                        <a:solidFill>
                          <a:srgbClr val="00B050"/>
                        </a:solidFill>
                      </a:endParaRPr>
                    </a:p>
                  </a:txBody>
                  <a:tcPr/>
                </a:tc>
                <a:tc>
                  <a:txBody>
                    <a:bodyPr/>
                    <a:lstStyle/>
                    <a:p>
                      <a:pPr marL="285750" indent="-285750">
                        <a:buFont typeface="Wingdings" pitchFamily="2" charset="2"/>
                        <a:buChar char="ü"/>
                      </a:pPr>
                      <a:endParaRPr lang="en-US" sz="2000" dirty="0">
                        <a:solidFill>
                          <a:srgbClr val="00B050"/>
                        </a:solidFill>
                      </a:endParaRP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2340401569"/>
                  </a:ext>
                </a:extLst>
              </a:tr>
              <a:tr h="1136827">
                <a:tc>
                  <a:txBody>
                    <a:bodyPr/>
                    <a:lstStyle/>
                    <a:p>
                      <a:r>
                        <a:rPr lang="en-US" sz="1800" b="1" dirty="0"/>
                        <a:t>At your own pace </a:t>
                      </a:r>
                    </a:p>
                  </a:txBody>
                  <a:tcPr/>
                </a:tc>
                <a:tc>
                  <a:txBody>
                    <a:bodyPr/>
                    <a:lstStyle/>
                    <a:p>
                      <a:r>
                        <a:rPr lang="en-US" sz="1800" dirty="0"/>
                        <a:t>2 times a  year or more as requested</a:t>
                      </a: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endParaRPr lang="en-US" sz="2000">
                        <a:solidFill>
                          <a:srgbClr val="00B050"/>
                        </a:solidFill>
                      </a:endParaRP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tc>
                  <a:txBody>
                    <a:bodyPr/>
                    <a:lstStyle/>
                    <a:p>
                      <a:pPr marL="285750" indent="-285750">
                        <a:buFont typeface="Wingdings" pitchFamily="2" charset="2"/>
                        <a:buChar char="ü"/>
                      </a:pPr>
                      <a:r>
                        <a:rPr lang="en-US" sz="4400" dirty="0">
                          <a:solidFill>
                            <a:srgbClr val="00B050"/>
                          </a:solidFill>
                        </a:rPr>
                        <a:t> </a:t>
                      </a:r>
                    </a:p>
                  </a:txBody>
                  <a:tcPr/>
                </a:tc>
                <a:extLst>
                  <a:ext uri="{0D108BD9-81ED-4DB2-BD59-A6C34878D82A}">
                    <a16:rowId xmlns:a16="http://schemas.microsoft.com/office/drawing/2014/main" val="684386106"/>
                  </a:ext>
                </a:extLst>
              </a:tr>
            </a:tbl>
          </a:graphicData>
        </a:graphic>
      </p:graphicFrame>
      <p:sp>
        <p:nvSpPr>
          <p:cNvPr id="8" name="Down Arrow 7">
            <a:extLst>
              <a:ext uri="{FF2B5EF4-FFF2-40B4-BE49-F238E27FC236}">
                <a16:creationId xmlns:a16="http://schemas.microsoft.com/office/drawing/2014/main" id="{AD171420-627C-D941-8CE9-56A2A8C6442E}"/>
              </a:ext>
            </a:extLst>
          </p:cNvPr>
          <p:cNvSpPr/>
          <p:nvPr/>
        </p:nvSpPr>
        <p:spPr>
          <a:xfrm>
            <a:off x="1274164" y="1693889"/>
            <a:ext cx="449705" cy="329783"/>
          </a:xfrm>
          <a:prstGeom prst="downArrow">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TextBox 9">
            <a:extLst>
              <a:ext uri="{FF2B5EF4-FFF2-40B4-BE49-F238E27FC236}">
                <a16:creationId xmlns:a16="http://schemas.microsoft.com/office/drawing/2014/main" id="{C5EF09D9-9695-4540-AB4B-AC69FF76DF54}"/>
              </a:ext>
            </a:extLst>
          </p:cNvPr>
          <p:cNvSpPr txBox="1"/>
          <p:nvPr/>
        </p:nvSpPr>
        <p:spPr>
          <a:xfrm>
            <a:off x="189872" y="6065975"/>
            <a:ext cx="29995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400" b="0" i="0" u="none" strike="noStrike" kern="1200" cap="none" spc="0" normalizeH="0" baseline="0" noProof="0" dirty="0">
                <a:ln>
                  <a:noFill/>
                </a:ln>
                <a:solidFill>
                  <a:srgbClr val="FFFFFF"/>
                </a:solidFill>
                <a:effectLst/>
                <a:uLnTx/>
                <a:uFillTx/>
                <a:latin typeface="IBM Plex Sans"/>
                <a:ea typeface="+mn-ea"/>
                <a:cs typeface="+mn-cs"/>
              </a:rPr>
              <a:t>subject to change based on input</a:t>
            </a: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1" name="Title 1">
            <a:extLst>
              <a:ext uri="{FF2B5EF4-FFF2-40B4-BE49-F238E27FC236}">
                <a16:creationId xmlns:a16="http://schemas.microsoft.com/office/drawing/2014/main" id="{E3D7A6C1-8AA1-9F47-9378-9C46A3A55124}"/>
              </a:ext>
            </a:extLst>
          </p:cNvPr>
          <p:cNvSpPr txBox="1">
            <a:spLocks/>
          </p:cNvSpPr>
          <p:nvPr/>
        </p:nvSpPr>
        <p:spPr>
          <a:xfrm>
            <a:off x="0" y="0"/>
            <a:ext cx="12192000" cy="727364"/>
          </a:xfrm>
          <a:prstGeom prst="rect">
            <a:avLst/>
          </a:prstGeom>
          <a:solidFill>
            <a:schemeClr val="accent2"/>
          </a:solidFill>
        </p:spPr>
        <p:txBody>
          <a:bodyPr vert="horz" lIns="0" tIns="0" rIns="0" bIns="0" rtlCol="0" anchor="t" anchorCtr="0">
            <a:normAutofit fontScale="92500" lnSpcReduction="20000"/>
          </a:bodyPr>
          <a:lstStyle>
            <a:lvl1pPr algn="l" defTabSz="609570" rtl="0" eaLnBrk="1" latinLnBrk="0" hangingPunct="1">
              <a:lnSpc>
                <a:spcPct val="90000"/>
              </a:lnSpc>
              <a:spcBef>
                <a:spcPct val="0"/>
              </a:spcBef>
              <a:buNone/>
              <a:defRPr sz="12800" b="1" kern="1200">
                <a:solidFill>
                  <a:schemeClr val="bg2"/>
                </a:solidFill>
                <a:latin typeface="+mj-lt"/>
                <a:ea typeface="Arial" charset="0"/>
                <a:cs typeface="Arial" charset="0"/>
              </a:defRPr>
            </a:lvl1pPr>
          </a:lstStyle>
          <a:p>
            <a:pPr marL="0" marR="0" lvl="0" indent="0" algn="l" defTabSz="609570" rtl="0" eaLnBrk="1" fontAlgn="auto" latinLnBrk="0" hangingPunct="1">
              <a:lnSpc>
                <a:spcPct val="90000"/>
              </a:lnSpc>
              <a:spcBef>
                <a:spcPct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endParaRPr>
          </a:p>
          <a:p>
            <a:pPr marL="0" marR="0" lvl="0" indent="0" algn="l" defTabSz="60957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   </a:t>
            </a:r>
            <a:r>
              <a:rPr kumimoji="0" lang="en-US" sz="35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WebSphere Customer Advisory Board - Engagement levels</a:t>
            </a:r>
            <a:endParaRPr kumimoji="0" lang="en-US" sz="30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endParaRPr>
          </a:p>
        </p:txBody>
      </p:sp>
    </p:spTree>
    <p:extLst>
      <p:ext uri="{BB962C8B-B14F-4D97-AF65-F5344CB8AC3E}">
        <p14:creationId xmlns:p14="http://schemas.microsoft.com/office/powerpoint/2010/main" val="334386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Liberty Goals</a:t>
            </a:r>
          </a:p>
        </p:txBody>
      </p:sp>
      <p:sp>
        <p:nvSpPr>
          <p:cNvPr id="4" name="Text Placeholder 3"/>
          <p:cNvSpPr>
            <a:spLocks noGrp="1"/>
          </p:cNvSpPr>
          <p:nvPr>
            <p:ph idx="1"/>
          </p:nvPr>
        </p:nvSpPr>
        <p:spPr>
          <a:xfrm>
            <a:off x="1033670" y="1921565"/>
            <a:ext cx="10548730" cy="4204599"/>
          </a:xfrm>
        </p:spPr>
        <p:txBody>
          <a:bodyPr>
            <a:normAutofit/>
          </a:bodyPr>
          <a:lstStyle/>
          <a:p>
            <a:r>
              <a:rPr lang="en-US" dirty="0"/>
              <a:t>Efficient</a:t>
            </a:r>
          </a:p>
          <a:p>
            <a:r>
              <a:rPr lang="en-US" dirty="0"/>
              <a:t>Simple to use</a:t>
            </a:r>
          </a:p>
          <a:p>
            <a:r>
              <a:rPr lang="en-US" dirty="0"/>
              <a:t>Consistency</a:t>
            </a:r>
          </a:p>
          <a:p>
            <a:r>
              <a:rPr lang="en-US" dirty="0"/>
              <a:t>Just enough runtime</a:t>
            </a:r>
          </a:p>
          <a:p>
            <a:r>
              <a:rPr lang="en-US" dirty="0"/>
              <a:t>End of migration</a:t>
            </a:r>
          </a:p>
          <a:p>
            <a:r>
              <a:rPr lang="en-US" dirty="0"/>
              <a:t>Agile-ready</a:t>
            </a:r>
          </a:p>
        </p:txBody>
      </p:sp>
      <p:pic>
        <p:nvPicPr>
          <p:cNvPr id="2" name="Picture 1">
            <a:extLst>
              <a:ext uri="{FF2B5EF4-FFF2-40B4-BE49-F238E27FC236}">
                <a16:creationId xmlns:a16="http://schemas.microsoft.com/office/drawing/2014/main" id="{E1191BEB-35DE-6649-9FCF-E6DA9C559244}"/>
              </a:ext>
            </a:extLst>
          </p:cNvPr>
          <p:cNvPicPr>
            <a:picLocks noChangeAspect="1"/>
          </p:cNvPicPr>
          <p:nvPr/>
        </p:nvPicPr>
        <p:blipFill>
          <a:blip r:embed="rId3"/>
          <a:stretch>
            <a:fillRect/>
          </a:stretch>
        </p:blipFill>
        <p:spPr>
          <a:xfrm>
            <a:off x="5645425" y="2159000"/>
            <a:ext cx="4335929" cy="3247887"/>
          </a:xfrm>
          <a:prstGeom prst="rect">
            <a:avLst/>
          </a:prstGeom>
        </p:spPr>
      </p:pic>
    </p:spTree>
    <p:extLst>
      <p:ext uri="{BB962C8B-B14F-4D97-AF65-F5344CB8AC3E}">
        <p14:creationId xmlns:p14="http://schemas.microsoft.com/office/powerpoint/2010/main" val="3767311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6246-ADE6-1140-BCA7-4EBF769A5FCB}"/>
              </a:ext>
            </a:extLst>
          </p:cNvPr>
          <p:cNvSpPr>
            <a:spLocks noGrp="1"/>
          </p:cNvSpPr>
          <p:nvPr>
            <p:ph type="title"/>
          </p:nvPr>
        </p:nvSpPr>
        <p:spPr>
          <a:solidFill>
            <a:schemeClr val="accent2"/>
          </a:solidFill>
        </p:spPr>
        <p:txBody>
          <a:bodyPr>
            <a:normAutofit/>
          </a:bodyPr>
          <a:lstStyle/>
          <a:p>
            <a:pPr algn="l"/>
            <a:r>
              <a:rPr lang="en-US" sz="3000" dirty="0">
                <a:latin typeface="IBM Plex Sans" panose="020B0503050203000203" pitchFamily="34" charset="77"/>
              </a:rPr>
              <a:t>WebSphere Customer Advisory Board – Open invitation</a:t>
            </a:r>
          </a:p>
        </p:txBody>
      </p:sp>
      <p:sp>
        <p:nvSpPr>
          <p:cNvPr id="12" name="Rectangle 11">
            <a:extLst>
              <a:ext uri="{FF2B5EF4-FFF2-40B4-BE49-F238E27FC236}">
                <a16:creationId xmlns:a16="http://schemas.microsoft.com/office/drawing/2014/main" id="{EE72B2E4-48DE-4B4B-8722-F01765B28A73}"/>
              </a:ext>
            </a:extLst>
          </p:cNvPr>
          <p:cNvSpPr>
            <a:spLocks noChangeArrowheads="1"/>
          </p:cNvSpPr>
          <p:nvPr/>
        </p:nvSpPr>
        <p:spPr bwMode="auto">
          <a:xfrm>
            <a:off x="11701199" y="6520658"/>
            <a:ext cx="373820" cy="297454"/>
          </a:xfrm>
          <a:prstGeom prst="rect">
            <a:avLst/>
          </a:prstGeom>
          <a:noFill/>
          <a:ln>
            <a:noFill/>
          </a:ln>
        </p:spPr>
        <p:txBody>
          <a:bodyPr wrap="none">
            <a:spAutoFit/>
          </a:bodyPr>
          <a:lstStyle>
            <a:lvl1pPr defTabSz="347663">
              <a:defRPr>
                <a:solidFill>
                  <a:srgbClr val="000000"/>
                </a:solidFill>
                <a:latin typeface="Arial" charset="0"/>
                <a:ea typeface="MS PGothic" charset="-128"/>
              </a:defRPr>
            </a:lvl1pPr>
            <a:lvl2pPr defTabSz="347663">
              <a:defRPr>
                <a:solidFill>
                  <a:srgbClr val="000000"/>
                </a:solidFill>
                <a:latin typeface="Arial" charset="0"/>
                <a:ea typeface="MS PGothic" charset="-128"/>
              </a:defRPr>
            </a:lvl2pPr>
            <a:lvl3pPr defTabSz="347663">
              <a:defRPr>
                <a:solidFill>
                  <a:srgbClr val="000000"/>
                </a:solidFill>
                <a:latin typeface="Arial" charset="0"/>
                <a:ea typeface="MS PGothic" charset="-128"/>
              </a:defRPr>
            </a:lvl3pPr>
            <a:lvl4pPr defTabSz="347663">
              <a:defRPr>
                <a:solidFill>
                  <a:srgbClr val="000000"/>
                </a:solidFill>
                <a:latin typeface="Arial" charset="0"/>
                <a:ea typeface="MS PGothic" charset="-128"/>
              </a:defRPr>
            </a:lvl4pPr>
            <a:lvl5pPr defTabSz="347663">
              <a:defRPr>
                <a:solidFill>
                  <a:srgbClr val="000000"/>
                </a:solidFill>
                <a:latin typeface="Arial" charset="0"/>
                <a:ea typeface="MS PGothic" charset="-128"/>
              </a:defRPr>
            </a:lvl5pPr>
            <a:lvl6pPr marL="2514600" indent="-228600" defTabSz="347663" eaLnBrk="0" fontAlgn="base" hangingPunct="0">
              <a:spcBef>
                <a:spcPct val="0"/>
              </a:spcBef>
              <a:spcAft>
                <a:spcPct val="0"/>
              </a:spcAft>
              <a:defRPr>
                <a:solidFill>
                  <a:srgbClr val="000000"/>
                </a:solidFill>
                <a:latin typeface="Arial" charset="0"/>
                <a:ea typeface="MS PGothic" charset="-128"/>
              </a:defRPr>
            </a:lvl6pPr>
            <a:lvl7pPr marL="2971800" indent="-228600" defTabSz="347663" eaLnBrk="0" fontAlgn="base" hangingPunct="0">
              <a:spcBef>
                <a:spcPct val="0"/>
              </a:spcBef>
              <a:spcAft>
                <a:spcPct val="0"/>
              </a:spcAft>
              <a:defRPr>
                <a:solidFill>
                  <a:srgbClr val="000000"/>
                </a:solidFill>
                <a:latin typeface="Arial" charset="0"/>
                <a:ea typeface="MS PGothic" charset="-128"/>
              </a:defRPr>
            </a:lvl7pPr>
            <a:lvl8pPr marL="3429000" indent="-228600" defTabSz="347663" eaLnBrk="0" fontAlgn="base" hangingPunct="0">
              <a:spcBef>
                <a:spcPct val="0"/>
              </a:spcBef>
              <a:spcAft>
                <a:spcPct val="0"/>
              </a:spcAft>
              <a:defRPr>
                <a:solidFill>
                  <a:srgbClr val="000000"/>
                </a:solidFill>
                <a:latin typeface="Arial" charset="0"/>
                <a:ea typeface="MS PGothic" charset="-128"/>
              </a:defRPr>
            </a:lvl8pPr>
            <a:lvl9pPr marL="3886200" indent="-228600" defTabSz="347663" eaLnBrk="0" fontAlgn="base" hangingPunct="0">
              <a:spcBef>
                <a:spcPct val="0"/>
              </a:spcBef>
              <a:spcAft>
                <a:spcPct val="0"/>
              </a:spcAft>
              <a:defRPr>
                <a:solidFill>
                  <a:srgbClr val="000000"/>
                </a:solidFill>
                <a:latin typeface="Arial" charset="0"/>
                <a:ea typeface="MS PGothic" charset="-128"/>
              </a:defRPr>
            </a:lvl9pPr>
          </a:lstStyle>
          <a:p>
            <a:pPr marL="0" marR="0" lvl="0" indent="0" algn="l" defTabSz="463539" rtl="0" eaLnBrk="1" fontAlgn="auto" latinLnBrk="0" hangingPunct="1">
              <a:lnSpc>
                <a:spcPct val="100000"/>
              </a:lnSpc>
              <a:spcBef>
                <a:spcPts val="0"/>
              </a:spcBef>
              <a:spcAft>
                <a:spcPts val="0"/>
              </a:spcAft>
              <a:buClrTx/>
              <a:buSzTx/>
              <a:buFontTx/>
              <a:buNone/>
              <a:tabLst/>
              <a:defRPr/>
            </a:pPr>
            <a:fld id="{6120E724-3B3B-4757-B17E-3FA780DC1705}" type="slidenum">
              <a:rPr kumimoji="0" lang="en-US" altLang="en-US" sz="1333" b="0" i="0" u="none" strike="noStrike" kern="1200" cap="none" spc="0" normalizeH="0" baseline="0" noProof="0">
                <a:ln>
                  <a:noFill/>
                </a:ln>
                <a:solidFill>
                  <a:srgbClr val="000000"/>
                </a:solidFill>
                <a:effectLst/>
                <a:uLnTx/>
                <a:uFillTx/>
                <a:latin typeface="Arial" charset="0"/>
                <a:ea typeface="MS PGothic" charset="-128"/>
                <a:cs typeface="+mn-cs"/>
                <a:sym typeface="Helvetica Light" charset="0"/>
              </a:rPr>
              <a:pPr marL="0" marR="0" lvl="0" indent="0" algn="l" defTabSz="463539" rtl="0" eaLnBrk="1" fontAlgn="auto" latinLnBrk="0" hangingPunct="1">
                <a:lnSpc>
                  <a:spcPct val="100000"/>
                </a:lnSpc>
                <a:spcBef>
                  <a:spcPts val="0"/>
                </a:spcBef>
                <a:spcAft>
                  <a:spcPts val="0"/>
                </a:spcAft>
                <a:buClrTx/>
                <a:buSzTx/>
                <a:buFontTx/>
                <a:buNone/>
                <a:tabLst/>
                <a:defRPr/>
              </a:pPr>
              <a:t>50</a:t>
            </a:fld>
            <a:endParaRPr kumimoji="0" lang="en-US" altLang="en-US" sz="1333" b="0" i="0" u="none" strike="noStrike" kern="1200" cap="none" spc="0" normalizeH="0" baseline="0" noProof="0">
              <a:ln>
                <a:noFill/>
              </a:ln>
              <a:solidFill>
                <a:srgbClr val="000000"/>
              </a:solidFill>
              <a:effectLst/>
              <a:uLnTx/>
              <a:uFillTx/>
              <a:latin typeface="Arial" charset="0"/>
              <a:ea typeface="MS PGothic" charset="-128"/>
              <a:cs typeface="+mn-cs"/>
              <a:sym typeface="Helvetica Light" charset="0"/>
            </a:endParaRPr>
          </a:p>
        </p:txBody>
      </p:sp>
      <p:sp>
        <p:nvSpPr>
          <p:cNvPr id="6" name="TextBox 5">
            <a:extLst>
              <a:ext uri="{FF2B5EF4-FFF2-40B4-BE49-F238E27FC236}">
                <a16:creationId xmlns:a16="http://schemas.microsoft.com/office/drawing/2014/main" id="{6B813EE8-184D-0B42-A8B9-3945D0F30DBF}"/>
              </a:ext>
            </a:extLst>
          </p:cNvPr>
          <p:cNvSpPr txBox="1"/>
          <p:nvPr/>
        </p:nvSpPr>
        <p:spPr>
          <a:xfrm>
            <a:off x="190501" y="6449782"/>
            <a:ext cx="3873500" cy="26545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IBM Plex Sans ExtraLight" panose="020B0303050203000203" pitchFamily="34" charset="77"/>
                <a:ea typeface="+mn-ea"/>
                <a:cs typeface="+mn-cs"/>
              </a:rPr>
              <a:t>IBM Confidential</a:t>
            </a:r>
          </a:p>
        </p:txBody>
      </p:sp>
      <p:sp>
        <p:nvSpPr>
          <p:cNvPr id="16" name="TextBox 15">
            <a:extLst>
              <a:ext uri="{FF2B5EF4-FFF2-40B4-BE49-F238E27FC236}">
                <a16:creationId xmlns:a16="http://schemas.microsoft.com/office/drawing/2014/main" id="{33625735-FCDE-4CF1-859B-E11BB5C29ED8}"/>
              </a:ext>
            </a:extLst>
          </p:cNvPr>
          <p:cNvSpPr txBox="1"/>
          <p:nvPr/>
        </p:nvSpPr>
        <p:spPr>
          <a:xfrm>
            <a:off x="292101" y="1157448"/>
            <a:ext cx="11409098" cy="461498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Do you get timely and relevant information from WebSphere?</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0" b="0" i="0" u="none" strike="noStrike" kern="1200" cap="none" spc="0" normalizeH="0" baseline="0" noProof="0" dirty="0">
                <a:ln>
                  <a:noFill/>
                </a:ln>
                <a:solidFill>
                  <a:srgbClr val="FFFFFF"/>
                </a:solidFill>
                <a:effectLst/>
                <a:uLnTx/>
                <a:uFillTx/>
                <a:latin typeface="IBM Plex Sans"/>
                <a:ea typeface="+mn-ea"/>
                <a:cs typeface="+mn-cs"/>
              </a:rPr>
              <a:t>What do you find most important?  (Webcasts, Proof of Technology, Newsletters, conferences)  </a:t>
            </a:r>
            <a:endParaRPr kumimoji="0" lang="en-US" sz="213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333"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Join our </a:t>
            </a:r>
            <a:r>
              <a:rPr kumimoji="0" lang="en-US" sz="2000" b="1" i="0" u="none" strike="noStrike" kern="1200" cap="none" spc="0" normalizeH="0" baseline="0" noProof="0" dirty="0">
                <a:ln>
                  <a:noFill/>
                </a:ln>
                <a:solidFill>
                  <a:srgbClr val="FFFFFF"/>
                </a:solidFill>
                <a:effectLst/>
                <a:uLnTx/>
                <a:uFillTx/>
                <a:latin typeface="IBM Plex Sans"/>
                <a:ea typeface="+mn-ea"/>
                <a:cs typeface="+mn-cs"/>
              </a:rPr>
              <a:t>WebSphere Customer Advisory Board </a:t>
            </a:r>
            <a:r>
              <a:rPr kumimoji="0" lang="en-US" sz="2333" b="1" i="0" u="none" strike="noStrike" kern="1200" cap="none" spc="0" normalizeH="0" baseline="0" noProof="0" dirty="0">
                <a:ln>
                  <a:noFill/>
                </a:ln>
                <a:solidFill>
                  <a:srgbClr val="FFFFFF"/>
                </a:solidFill>
                <a:effectLst/>
                <a:uLnTx/>
                <a:uFillTx/>
                <a:latin typeface="IBM Plex Sans"/>
                <a:ea typeface="+mn-ea"/>
                <a:cs typeface="+mn-cs"/>
              </a:rPr>
              <a:t>– New for 2019</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     Share your modernization and Cloud Journey</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Share experience at private and public forums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Join us for Webcast, meet ups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Joint articles, blogs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333" b="1" i="0" u="none" strike="noStrike" kern="1200" cap="none" spc="0" normalizeH="0" baseline="0" noProof="0" dirty="0">
                <a:ln>
                  <a:noFill/>
                </a:ln>
                <a:solidFill>
                  <a:srgbClr val="FFFFFF"/>
                </a:solidFill>
                <a:effectLst/>
                <a:uLnTx/>
                <a:uFillTx/>
                <a:latin typeface="IBM Plex Sans"/>
                <a:ea typeface="+mn-ea"/>
                <a:cs typeface="+mn-cs"/>
              </a:rPr>
              <a:t>     Become our trusted advisors – help us prioritize on next-gen features</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Design Thinking - help improve user experience before we write the first line of  code</a:t>
            </a:r>
          </a:p>
          <a:p>
            <a:pPr marL="800100" marR="0" lvl="1" indent="-34290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srgbClr val="FFFFFF"/>
                </a:solidFill>
                <a:effectLst/>
                <a:uLnTx/>
                <a:uFillTx/>
                <a:latin typeface="IBM Plex Sans"/>
                <a:ea typeface="+mn-ea"/>
                <a:cs typeface="+mn-cs"/>
              </a:rPr>
              <a:t>Get involved and be successful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333"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TextBox 2">
            <a:extLst>
              <a:ext uri="{FF2B5EF4-FFF2-40B4-BE49-F238E27FC236}">
                <a16:creationId xmlns:a16="http://schemas.microsoft.com/office/drawing/2014/main" id="{1645AF03-84ED-0F4D-8C8A-C62491E32946}"/>
              </a:ext>
            </a:extLst>
          </p:cNvPr>
          <p:cNvSpPr txBox="1"/>
          <p:nvPr/>
        </p:nvSpPr>
        <p:spPr>
          <a:xfrm>
            <a:off x="661801" y="5982444"/>
            <a:ext cx="3294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IBM Plex Sans"/>
                <a:ea typeface="+mn-ea"/>
                <a:cs typeface="+mn-cs"/>
              </a:rPr>
              <a:t>email</a:t>
            </a:r>
            <a:r>
              <a:rPr kumimoji="0" lang="en-US" sz="1800" b="0" i="0" u="none" strike="noStrike" kern="1200" cap="none" spc="0" normalizeH="0" baseline="0" noProof="0">
                <a:ln>
                  <a:noFill/>
                </a:ln>
                <a:solidFill>
                  <a:srgbClr val="000000"/>
                </a:solidFill>
                <a:effectLst/>
                <a:uLnTx/>
                <a:uFillTx/>
                <a:latin typeface="IBM Plex Sans"/>
                <a:ea typeface="+mn-ea"/>
                <a:cs typeface="+mn-cs"/>
              </a:rPr>
              <a:t>l</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r>
              <a:rPr kumimoji="0" lang="en-US" sz="1800" b="0" i="0" u="none" strike="noStrike" kern="1200" cap="none" spc="0" normalizeH="0" baseline="0" noProof="0" dirty="0">
                <a:ln>
                  <a:noFill/>
                </a:ln>
                <a:solidFill>
                  <a:srgbClr val="000000"/>
                </a:solidFill>
                <a:effectLst/>
                <a:uLnTx/>
                <a:uFillTx/>
                <a:latin typeface="IBM Plex Sans"/>
                <a:ea typeface="+mn-ea"/>
                <a:cs typeface="+mn-cs"/>
                <a:hlinkClick r:id="rId3"/>
              </a:rPr>
              <a:t>claudiab@us.ibm.com</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p>
        </p:txBody>
      </p:sp>
    </p:spTree>
    <p:extLst>
      <p:ext uri="{BB962C8B-B14F-4D97-AF65-F5344CB8AC3E}">
        <p14:creationId xmlns:p14="http://schemas.microsoft.com/office/powerpoint/2010/main" val="878773477"/>
      </p:ext>
    </p:extLst>
  </p:cSld>
  <p:clrMapOvr>
    <a:masterClrMapping/>
  </p:clrMapOvr>
  <mc:AlternateContent xmlns:mc="http://schemas.openxmlformats.org/markup-compatibility/2006" xmlns:p14="http://schemas.microsoft.com/office/powerpoint/2010/main">
    <mc:Choice Requires="p14">
      <p:transition p14:dur="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600201"/>
            <a:ext cx="5791200" cy="4525963"/>
          </a:xfrm>
        </p:spPr>
        <p:txBody>
          <a:bodyPr>
            <a:noAutofit/>
          </a:bodyPr>
          <a:lstStyle/>
          <a:p>
            <a:r>
              <a:rPr lang="en-US" sz="2400" dirty="0"/>
              <a:t>First shipped in WAS 8.5 in 2012</a:t>
            </a:r>
          </a:p>
          <a:p>
            <a:pPr lvl="1"/>
            <a:r>
              <a:rPr lang="en-US" sz="2400" dirty="0"/>
              <a:t>Servlet + JSP + JPA </a:t>
            </a:r>
          </a:p>
          <a:p>
            <a:r>
              <a:rPr lang="en-US" sz="2400" dirty="0"/>
              <a:t>Web Profile 6 in 2014</a:t>
            </a:r>
          </a:p>
          <a:p>
            <a:r>
              <a:rPr lang="en-US" sz="2400" dirty="0"/>
              <a:t>Java EE 7 in 2016 – first commercial product to certify</a:t>
            </a:r>
          </a:p>
          <a:p>
            <a:r>
              <a:rPr lang="en-US" sz="2400" dirty="0"/>
              <a:t>Java EE 8 in 2018 – first to certify</a:t>
            </a:r>
          </a:p>
          <a:p>
            <a:r>
              <a:rPr lang="en-US" sz="2400" dirty="0"/>
              <a:t>Jakarta EE 8 in 2019 – first to certify</a:t>
            </a:r>
          </a:p>
          <a:p>
            <a:r>
              <a:rPr lang="en-US" sz="2400" dirty="0"/>
              <a:t>Eclipse </a:t>
            </a:r>
            <a:r>
              <a:rPr lang="en-US" sz="2400" dirty="0" err="1"/>
              <a:t>MicroProfile</a:t>
            </a:r>
            <a:r>
              <a:rPr lang="en-US" sz="2400" dirty="0"/>
              <a:t> – first to deliver 1.0-1.4, 2.0-2.1, 3.0</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206086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7418919" y="3221567"/>
            <a:ext cx="3202516" cy="27178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Rounded Rectangle 10"/>
          <p:cNvSpPr/>
          <p:nvPr/>
        </p:nvSpPr>
        <p:spPr>
          <a:xfrm>
            <a:off x="7416800" y="3826933"/>
            <a:ext cx="3202517" cy="19812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 name="Title 2">
            <a:extLst>
              <a:ext uri="{FF2B5EF4-FFF2-40B4-BE49-F238E27FC236}">
                <a16:creationId xmlns:a16="http://schemas.microsoft.com/office/drawing/2014/main" id="{FEAE141C-22F0-4B47-834F-835C1763EFF8}"/>
              </a:ext>
            </a:extLst>
          </p:cNvPr>
          <p:cNvSpPr>
            <a:spLocks noGrp="1"/>
          </p:cNvSpPr>
          <p:nvPr>
            <p:ph type="title"/>
          </p:nvPr>
        </p:nvSpPr>
        <p:spPr>
          <a:xfrm>
            <a:off x="609600" y="274639"/>
            <a:ext cx="10972800" cy="1143000"/>
          </a:xfrm>
        </p:spPr>
        <p:txBody>
          <a:bodyPr/>
          <a:lstStyle/>
          <a:p>
            <a:r>
              <a:rPr lang="en-US" dirty="0"/>
              <a:t>Fit for purpose</a:t>
            </a:r>
          </a:p>
        </p:txBody>
      </p:sp>
      <p:sp>
        <p:nvSpPr>
          <p:cNvPr id="5" name="Rounded Rectangle 4"/>
          <p:cNvSpPr/>
          <p:nvPr/>
        </p:nvSpPr>
        <p:spPr>
          <a:xfrm>
            <a:off x="7416802" y="4978400"/>
            <a:ext cx="3198284" cy="98213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8" name="Group 7"/>
          <p:cNvGrpSpPr>
            <a:grpSpLocks/>
          </p:cNvGrpSpPr>
          <p:nvPr/>
        </p:nvGrpSpPr>
        <p:grpSpPr bwMode="auto">
          <a:xfrm>
            <a:off x="7416800" y="5304369"/>
            <a:ext cx="3217333" cy="656167"/>
            <a:chOff x="5562600" y="3978274"/>
            <a:chExt cx="2260600" cy="492126"/>
          </a:xfrm>
        </p:grpSpPr>
        <p:sp>
          <p:nvSpPr>
            <p:cNvPr id="6" name="Rectangle 5"/>
            <p:cNvSpPr/>
            <p:nvPr/>
          </p:nvSpPr>
          <p:spPr>
            <a:xfrm>
              <a:off x="5562600" y="4010024"/>
              <a:ext cx="2260600" cy="460376"/>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Kernel</a:t>
              </a:r>
            </a:p>
          </p:txBody>
        </p:sp>
        <p:sp>
          <p:nvSpPr>
            <p:cNvPr id="7" name="Rectangle 6"/>
            <p:cNvSpPr/>
            <p:nvPr/>
          </p:nvSpPr>
          <p:spPr>
            <a:xfrm>
              <a:off x="5575986" y="3978274"/>
              <a:ext cx="2233830" cy="8572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0" name="Group 9"/>
          <p:cNvGrpSpPr>
            <a:grpSpLocks/>
          </p:cNvGrpSpPr>
          <p:nvPr/>
        </p:nvGrpSpPr>
        <p:grpSpPr bwMode="auto">
          <a:xfrm>
            <a:off x="7588252" y="4064001"/>
            <a:ext cx="2929467" cy="1354667"/>
            <a:chOff x="6223000" y="2463800"/>
            <a:chExt cx="2197100" cy="1016000"/>
          </a:xfrm>
        </p:grpSpPr>
        <p:sp>
          <p:nvSpPr>
            <p:cNvPr id="9" name="Rounded Rectangle 8"/>
            <p:cNvSpPr/>
            <p:nvPr/>
          </p:nvSpPr>
          <p:spPr>
            <a:xfrm>
              <a:off x="6223000" y="2463800"/>
              <a:ext cx="1344612"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servlet-4.0</a:t>
              </a:r>
            </a:p>
          </p:txBody>
        </p:sp>
        <p:sp>
          <p:nvSpPr>
            <p:cNvPr id="37" name="Rounded Rectangle 36"/>
            <p:cNvSpPr/>
            <p:nvPr/>
          </p:nvSpPr>
          <p:spPr>
            <a:xfrm>
              <a:off x="62230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http-2.0</a:t>
              </a:r>
            </a:p>
          </p:txBody>
        </p:sp>
        <p:sp>
          <p:nvSpPr>
            <p:cNvPr id="38" name="Rounded Rectangle 37"/>
            <p:cNvSpPr/>
            <p:nvPr/>
          </p:nvSpPr>
          <p:spPr>
            <a:xfrm>
              <a:off x="73787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t>appmgr</a:t>
              </a:r>
              <a:endParaRPr lang="en-US" sz="2400" dirty="0"/>
            </a:p>
          </p:txBody>
        </p:sp>
      </p:grpSp>
      <p:grpSp>
        <p:nvGrpSpPr>
          <p:cNvPr id="12" name="Group 11"/>
          <p:cNvGrpSpPr>
            <a:grpSpLocks/>
          </p:cNvGrpSpPr>
          <p:nvPr/>
        </p:nvGrpSpPr>
        <p:grpSpPr bwMode="auto">
          <a:xfrm>
            <a:off x="7588251" y="3352801"/>
            <a:ext cx="2844800" cy="643467"/>
            <a:chOff x="5690455" y="2387600"/>
            <a:chExt cx="2134455" cy="482600"/>
          </a:xfrm>
        </p:grpSpPr>
        <p:sp>
          <p:nvSpPr>
            <p:cNvPr id="41" name="Rounded Rectangle 40"/>
            <p:cNvSpPr/>
            <p:nvPr/>
          </p:nvSpPr>
          <p:spPr>
            <a:xfrm>
              <a:off x="5690455"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jsp-2.3</a:t>
              </a:r>
            </a:p>
          </p:txBody>
        </p:sp>
        <p:sp>
          <p:nvSpPr>
            <p:cNvPr id="42" name="Rounded Rectangle 41"/>
            <p:cNvSpPr/>
            <p:nvPr/>
          </p:nvSpPr>
          <p:spPr>
            <a:xfrm>
              <a:off x="6783093"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jsf-2.3</a:t>
              </a:r>
            </a:p>
          </p:txBody>
        </p:sp>
      </p:grpSp>
      <p:sp>
        <p:nvSpPr>
          <p:cNvPr id="36" name="Rectangle 35"/>
          <p:cNvSpPr/>
          <p:nvPr/>
        </p:nvSpPr>
        <p:spPr>
          <a:xfrm>
            <a:off x="6299200" y="2095501"/>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&lt;feature&gt;servlet-4.0&lt;/feature&gt;</a:t>
            </a:r>
          </a:p>
        </p:txBody>
      </p:sp>
      <p:sp>
        <p:nvSpPr>
          <p:cNvPr id="40" name="Rectangle 39"/>
          <p:cNvSpPr/>
          <p:nvPr/>
        </p:nvSpPr>
        <p:spPr>
          <a:xfrm>
            <a:off x="6311901" y="2095500"/>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&lt;feature&gt;jsf-2.3&lt;/feature&gt;</a:t>
            </a:r>
          </a:p>
        </p:txBody>
      </p:sp>
      <p:grpSp>
        <p:nvGrpSpPr>
          <p:cNvPr id="15" name="Group 14"/>
          <p:cNvGrpSpPr/>
          <p:nvPr/>
        </p:nvGrpSpPr>
        <p:grpSpPr>
          <a:xfrm>
            <a:off x="897468" y="190500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Java EE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717" y="5254095"/>
              <a:ext cx="1108075" cy="1108075"/>
            </a:xfrm>
            <a:prstGeom prst="rect">
              <a:avLst/>
            </a:prstGeom>
          </p:spPr>
        </p:pic>
      </p:grpSp>
      <p:pic>
        <p:nvPicPr>
          <p:cNvPr id="23" name="Picture 22">
            <a:extLst>
              <a:ext uri="{FF2B5EF4-FFF2-40B4-BE49-F238E27FC236}">
                <a16:creationId xmlns:a16="http://schemas.microsoft.com/office/drawing/2014/main" id="{B42D6CEF-2F11-4D43-B250-636C84A06A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17810" y="5259251"/>
            <a:ext cx="1504802" cy="1102920"/>
          </a:xfrm>
          <a:prstGeom prst="rect">
            <a:avLst/>
          </a:prstGeom>
        </p:spPr>
      </p:pic>
      <p:sp>
        <p:nvSpPr>
          <p:cNvPr id="16" name="Content Placeholder 15">
            <a:extLst>
              <a:ext uri="{FF2B5EF4-FFF2-40B4-BE49-F238E27FC236}">
                <a16:creationId xmlns:a16="http://schemas.microsoft.com/office/drawing/2014/main" id="{2B40E51A-E7A6-D64F-A610-6A9C150F03B6}"/>
              </a:ext>
            </a:extLst>
          </p:cNvPr>
          <p:cNvSpPr>
            <a:spLocks noGrp="1"/>
          </p:cNvSpPr>
          <p:nvPr>
            <p:ph idx="1"/>
          </p:nvPr>
        </p:nvSpPr>
        <p:spPr>
          <a:xfrm>
            <a:off x="643466" y="1319936"/>
            <a:ext cx="10972800" cy="517334"/>
          </a:xfrm>
        </p:spPr>
        <p:txBody>
          <a:bodyPr/>
          <a:lstStyle/>
          <a:p>
            <a:r>
              <a:rPr lang="en-US" altLang="en-US" sz="2400" dirty="0">
                <a:ea typeface="ＭＳ Ｐゴシック" charset="-128"/>
              </a:rPr>
              <a:t>You control which features are loaded into each server instance</a:t>
            </a:r>
          </a:p>
          <a:p>
            <a:endParaRPr lang="en-US" dirty="0"/>
          </a:p>
        </p:txBody>
      </p:sp>
    </p:spTree>
    <p:extLst>
      <p:ext uri="{BB962C8B-B14F-4D97-AF65-F5344CB8AC3E}">
        <p14:creationId xmlns:p14="http://schemas.microsoft.com/office/powerpoint/2010/main" val="1494274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5" grpId="0" animBg="1"/>
      <p:bldP spid="36" grpId="0" animBg="1"/>
      <p:bldP spid="40"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35344</TotalTime>
  <Words>3015</Words>
  <Application>Microsoft Macintosh PowerPoint</Application>
  <PresentationFormat>Widescreen</PresentationFormat>
  <Paragraphs>889</Paragraphs>
  <Slides>50</Slides>
  <Notes>22</Notes>
  <HiddenSlides>1</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50</vt:i4>
      </vt:variant>
    </vt:vector>
  </HeadingPairs>
  <TitlesOfParts>
    <vt:vector size="70" baseType="lpstr">
      <vt:lpstr>.AppleSystemUIFont</vt:lpstr>
      <vt:lpstr>Arial</vt:lpstr>
      <vt:lpstr>Calibri</vt:lpstr>
      <vt:lpstr>Cambria</vt:lpstr>
      <vt:lpstr>Courier New</vt:lpstr>
      <vt:lpstr>HelvNeue Light for IBM</vt:lpstr>
      <vt:lpstr>IBM Plex Mono Light</vt:lpstr>
      <vt:lpstr>IBM Plex Sans</vt:lpstr>
      <vt:lpstr>IBM Plex Sans ExtraLight</vt:lpstr>
      <vt:lpstr>Lucida Console</vt:lpstr>
      <vt:lpstr>Menlo</vt:lpstr>
      <vt:lpstr>Menlo-Regular</vt:lpstr>
      <vt:lpstr>Proxima Nova</vt:lpstr>
      <vt:lpstr>Times New Roman</vt:lpstr>
      <vt:lpstr>Trebuchet MS</vt:lpstr>
      <vt:lpstr>Wingdings</vt:lpstr>
      <vt:lpstr>1_Office Theme</vt:lpstr>
      <vt:lpstr>IBM Developer 2018 blue background</vt:lpstr>
      <vt:lpstr>gry_background_2017</vt:lpstr>
      <vt:lpstr>6_dk_blu_background_2017</vt:lpstr>
      <vt:lpstr>Masterclass: Hands-on Liberty for Developers</vt:lpstr>
      <vt:lpstr>Ready to get your hands dirty?</vt:lpstr>
      <vt:lpstr>Mastersclass hands-on content</vt:lpstr>
      <vt:lpstr>Brief History</vt:lpstr>
      <vt:lpstr>Liberty Goals</vt:lpstr>
      <vt:lpstr>Liberty</vt:lpstr>
      <vt:lpstr>PowerPoint Presentation</vt:lpstr>
      <vt:lpstr>Liberty Architecture</vt:lpstr>
      <vt:lpstr>Fit for purpose</vt:lpstr>
      <vt:lpstr>Liberty Zero Migration</vt:lpstr>
      <vt:lpstr>Features</vt:lpstr>
      <vt:lpstr>Periodic Table of Liberty (19.0.0.8)</vt:lpstr>
      <vt:lpstr>Periodic Table of Liberty (19.0.0.8)</vt:lpstr>
      <vt:lpstr>Periodic Table of Liberty (19.0.0.8)</vt:lpstr>
      <vt:lpstr>Build</vt:lpstr>
      <vt:lpstr>Support for Maven and Gradle</vt:lpstr>
      <vt:lpstr>Feature-based Build</vt:lpstr>
      <vt:lpstr>Maven Composed Liberty</vt:lpstr>
      <vt:lpstr>Maven Composed Liberty</vt:lpstr>
      <vt:lpstr>Maven/Gradle</vt:lpstr>
      <vt:lpstr>Application APIs</vt:lpstr>
      <vt:lpstr>Java EE 7</vt:lpstr>
      <vt:lpstr>Java EE 8</vt:lpstr>
      <vt:lpstr>Eclipse MicroProfile</vt:lpstr>
      <vt:lpstr>APIs pulled in for you</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Testing in Containers</vt:lpstr>
      <vt:lpstr>MicroShed Testing</vt:lpstr>
      <vt:lpstr>Support Licensing</vt:lpstr>
      <vt:lpstr>Buy WebSphere Liberty</vt:lpstr>
      <vt:lpstr>PowerPoint Presentation</vt:lpstr>
      <vt:lpstr>Wrap-up</vt:lpstr>
      <vt:lpstr>Mastersclass hands-on content</vt:lpstr>
      <vt:lpstr>PowerPoint Presentation</vt:lpstr>
      <vt:lpstr>PowerPoint Presentation</vt:lpstr>
      <vt:lpstr>WebSphere   Customer Advisory Board – open invitation  email: claudiab@us.ibm.com</vt:lpstr>
      <vt:lpstr>PowerPoint Presentation</vt:lpstr>
      <vt:lpstr>WebSphere Customer Advisory Board – Open invitation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Graham Charters</cp:lastModifiedBy>
  <cp:revision>545</cp:revision>
  <cp:lastPrinted>2019-09-24T14:32:09Z</cp:lastPrinted>
  <dcterms:created xsi:type="dcterms:W3CDTF">2016-12-19T13:55:54Z</dcterms:created>
  <dcterms:modified xsi:type="dcterms:W3CDTF">2019-09-24T18:34:53Z</dcterms:modified>
</cp:coreProperties>
</file>